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5" r:id="rId2"/>
    <p:sldMasterId id="2147483682" r:id="rId3"/>
  </p:sld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56"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9" autoAdjust="0"/>
    <p:restoredTop sz="94660"/>
  </p:normalViewPr>
  <p:slideViewPr>
    <p:cSldViewPr snapToGrid="0">
      <p:cViewPr varScale="1">
        <p:scale>
          <a:sx n="69" d="100"/>
          <a:sy n="69" d="100"/>
        </p:scale>
        <p:origin x="366"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0" y="-7938"/>
            <a:ext cx="12192000" cy="6865938"/>
            <a:chOff x="0" y="-8467"/>
            <a:chExt cx="12192000" cy="6866467"/>
          </a:xfrm>
        </p:grpSpPr>
        <p:cxnSp>
          <p:nvCxnSpPr>
            <p:cNvPr id="5" name="Straight Connector 4"/>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8"/>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68E56138-97DD-442E-9551-90F5E7257675}" type="datetimeFigureOut">
              <a:rPr lang="en-US"/>
              <a:pPr>
                <a:defRPr/>
              </a:pPr>
              <a:t>10/8/2016</a:t>
            </a:fld>
            <a:endParaRPr lang="en-US"/>
          </a:p>
        </p:txBody>
      </p:sp>
      <p:sp>
        <p:nvSpPr>
          <p:cNvPr id="16"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fld id="{08D785DE-8CD4-4A32-83CF-E6DC56A8B57C}" type="slidenum">
              <a:rPr lang="en-US"/>
              <a:pPr/>
              <a:t>‹#›</a:t>
            </a:fld>
            <a:endParaRPr lang="en-US"/>
          </a:p>
        </p:txBody>
      </p:sp>
    </p:spTree>
    <p:extLst>
      <p:ext uri="{BB962C8B-B14F-4D97-AF65-F5344CB8AC3E}">
        <p14:creationId xmlns:p14="http://schemas.microsoft.com/office/powerpoint/2010/main" val="26512247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843BFF70-8AA6-4F63-B4EA-B44E9C2A57E7}" type="datetimeFigureOut">
              <a:rPr lang="en-US"/>
              <a:pPr>
                <a:defRPr/>
              </a:pPr>
              <a:t>10/8/2016</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F520F2E-2C58-44C2-A6FC-EE2F33128FAF}" type="slidenum">
              <a:rPr lang="en-US"/>
              <a:pPr/>
              <a:t>‹#›</a:t>
            </a:fld>
            <a:endParaRPr lang="en-US"/>
          </a:p>
        </p:txBody>
      </p:sp>
    </p:spTree>
    <p:extLst>
      <p:ext uri="{BB962C8B-B14F-4D97-AF65-F5344CB8AC3E}">
        <p14:creationId xmlns:p14="http://schemas.microsoft.com/office/powerpoint/2010/main" val="6880632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6EA6C1BD-73BB-4F07-880B-A562C94F0059}" type="datetimeFigureOut">
              <a:rPr lang="en-US"/>
              <a:pPr>
                <a:defRPr/>
              </a:pPr>
              <a:t>10/8/2016</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3FCBF9-6A91-46A2-9282-A1462DB05B6A}" type="slidenum">
              <a:rPr lang="en-US"/>
              <a:pPr/>
              <a:t>‹#›</a:t>
            </a:fld>
            <a:endParaRPr lang="en-US"/>
          </a:p>
        </p:txBody>
      </p:sp>
    </p:spTree>
    <p:extLst>
      <p:ext uri="{BB962C8B-B14F-4D97-AF65-F5344CB8AC3E}">
        <p14:creationId xmlns:p14="http://schemas.microsoft.com/office/powerpoint/2010/main" val="1747337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D67A9BD7-7CFA-44F8-BF58-01276BFA815F}" type="datetimeFigureOut">
              <a:rPr lang="en-US"/>
              <a:pPr>
                <a:defRPr/>
              </a:pPr>
              <a:t>10/8/2016</a:t>
            </a:fld>
            <a:endParaRPr lang="en-US"/>
          </a:p>
        </p:txBody>
      </p:sp>
      <p:sp>
        <p:nvSpPr>
          <p:cNvPr id="6" name="Footer Placeholder 5"/>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E7967FDA-72C8-4A64-AA4D-3281786B886E}" type="slidenum">
              <a:rPr lang="en-US"/>
              <a:pPr/>
              <a:t>‹#›</a:t>
            </a:fld>
            <a:endParaRPr lang="en-US"/>
          </a:p>
        </p:txBody>
      </p:sp>
    </p:spTree>
    <p:extLst>
      <p:ext uri="{BB962C8B-B14F-4D97-AF65-F5344CB8AC3E}">
        <p14:creationId xmlns:p14="http://schemas.microsoft.com/office/powerpoint/2010/main" val="16112815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612AE2FF-ED9C-4362-9E22-B81BCEFF18BD}" type="datetimeFigureOut">
              <a:rPr lang="en-US"/>
              <a:pPr>
                <a:defRPr/>
              </a:pPr>
              <a:t>10/8/2016</a:t>
            </a:fld>
            <a:endParaRPr lang="en-US"/>
          </a:p>
        </p:txBody>
      </p:sp>
      <p:sp>
        <p:nvSpPr>
          <p:cNvPr id="8" name="Footer Placeholder 7"/>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A9C6F933-B0AA-40CA-810F-53A83C38A814}" type="slidenum">
              <a:rPr lang="en-US"/>
              <a:pPr/>
              <a:t>‹#›</a:t>
            </a:fld>
            <a:endParaRPr lang="en-US"/>
          </a:p>
        </p:txBody>
      </p:sp>
    </p:spTree>
    <p:extLst>
      <p:ext uri="{BB962C8B-B14F-4D97-AF65-F5344CB8AC3E}">
        <p14:creationId xmlns:p14="http://schemas.microsoft.com/office/powerpoint/2010/main" val="40180161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6D144543-FE6A-457F-873A-CFC6D6799023}" type="datetimeFigureOut">
              <a:rPr lang="en-US"/>
              <a:pPr>
                <a:defRPr/>
              </a:pPr>
              <a:t>10/8/2016</a:t>
            </a:fld>
            <a:endParaRPr lang="en-US"/>
          </a:p>
        </p:txBody>
      </p:sp>
      <p:sp>
        <p:nvSpPr>
          <p:cNvPr id="4" name="Footer Placeholder 3"/>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7142E7F3-BA76-4A58-A7AB-254A330A3372}" type="slidenum">
              <a:rPr lang="en-US"/>
              <a:pPr/>
              <a:t>‹#›</a:t>
            </a:fld>
            <a:endParaRPr lang="en-US"/>
          </a:p>
        </p:txBody>
      </p:sp>
    </p:spTree>
    <p:extLst>
      <p:ext uri="{BB962C8B-B14F-4D97-AF65-F5344CB8AC3E}">
        <p14:creationId xmlns:p14="http://schemas.microsoft.com/office/powerpoint/2010/main" val="17301238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3F0BF3D1-4468-4961-B01E-F7125A409209}" type="datetimeFigureOut">
              <a:rPr lang="en-US"/>
              <a:pPr>
                <a:defRPr/>
              </a:pPr>
              <a:t>10/8/2016</a:t>
            </a:fld>
            <a:endParaRPr lang="en-US"/>
          </a:p>
        </p:txBody>
      </p:sp>
      <p:sp>
        <p:nvSpPr>
          <p:cNvPr id="3" name="Footer Placeholder 2"/>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3985B458-B843-46E0-8AB7-EBE2670A385A}" type="slidenum">
              <a:rPr lang="en-US"/>
              <a:pPr/>
              <a:t>‹#›</a:t>
            </a:fld>
            <a:endParaRPr lang="en-US"/>
          </a:p>
        </p:txBody>
      </p:sp>
    </p:spTree>
    <p:extLst>
      <p:ext uri="{BB962C8B-B14F-4D97-AF65-F5344CB8AC3E}">
        <p14:creationId xmlns:p14="http://schemas.microsoft.com/office/powerpoint/2010/main" val="25547020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43C5DA85-2DED-408A-AE4F-923405549AE1}" type="datetimeFigureOut">
              <a:rPr lang="en-US"/>
              <a:pPr>
                <a:defRPr/>
              </a:pPr>
              <a:t>10/8/2016</a:t>
            </a:fld>
            <a:endParaRPr lang="en-US"/>
          </a:p>
        </p:txBody>
      </p:sp>
      <p:sp>
        <p:nvSpPr>
          <p:cNvPr id="6" name="Footer Placeholder 5"/>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7E0021C2-35B8-4F43-B5B1-01321DF66EDE}" type="slidenum">
              <a:rPr lang="en-US"/>
              <a:pPr/>
              <a:t>‹#›</a:t>
            </a:fld>
            <a:endParaRPr lang="en-US"/>
          </a:p>
        </p:txBody>
      </p:sp>
    </p:spTree>
    <p:extLst>
      <p:ext uri="{BB962C8B-B14F-4D97-AF65-F5344CB8AC3E}">
        <p14:creationId xmlns:p14="http://schemas.microsoft.com/office/powerpoint/2010/main" val="10545918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94CA260A-BC71-4CE2-BFA4-DEDE4B6FEB0C}" type="datetimeFigureOut">
              <a:rPr lang="en-US"/>
              <a:pPr>
                <a:defRPr/>
              </a:pPr>
              <a:t>10/8/2016</a:t>
            </a:fld>
            <a:endParaRPr lang="en-US"/>
          </a:p>
        </p:txBody>
      </p:sp>
      <p:sp>
        <p:nvSpPr>
          <p:cNvPr id="6" name="Footer Placeholder 5"/>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5627D42D-6A6F-469B-8E92-91F258F90F0E}" type="slidenum">
              <a:rPr lang="en-US"/>
              <a:pPr/>
              <a:t>‹#›</a:t>
            </a:fld>
            <a:endParaRPr lang="en-US"/>
          </a:p>
        </p:txBody>
      </p:sp>
    </p:spTree>
    <p:extLst>
      <p:ext uri="{BB962C8B-B14F-4D97-AF65-F5344CB8AC3E}">
        <p14:creationId xmlns:p14="http://schemas.microsoft.com/office/powerpoint/2010/main" val="7821277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6B8272E7-200A-4034-8CDC-2F7A6979A664}" type="datetimeFigureOut">
              <a:rPr lang="en-US"/>
              <a:pPr>
                <a:defRPr/>
              </a:pPr>
              <a:t>10/8/2016</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DE34A5E-4A20-4E3C-8B11-DD0FF6B1F784}" type="slidenum">
              <a:rPr lang="en-US"/>
              <a:pPr/>
              <a:t>‹#›</a:t>
            </a:fld>
            <a:endParaRPr lang="en-US"/>
          </a:p>
        </p:txBody>
      </p:sp>
    </p:spTree>
    <p:extLst>
      <p:ext uri="{BB962C8B-B14F-4D97-AF65-F5344CB8AC3E}">
        <p14:creationId xmlns:p14="http://schemas.microsoft.com/office/powerpoint/2010/main" val="19252057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p:nvPr/>
        </p:nvSpPr>
        <p:spPr>
          <a:xfrm>
            <a:off x="541338" y="790575"/>
            <a:ext cx="609600" cy="584200"/>
          </a:xfrm>
          <a:prstGeom prst="rect">
            <a:avLst/>
          </a:prstGeom>
        </p:spPr>
        <p:txBody>
          <a:bodyPr anchor="ctr"/>
          <a:lstStyle/>
          <a:p>
            <a:pPr defTabSz="914400">
              <a:defRPr/>
            </a:pPr>
            <a:r>
              <a:rPr lang="en-US" sz="8000" dirty="0">
                <a:ln w="3175" cmpd="sng">
                  <a:noFill/>
                </a:ln>
                <a:solidFill>
                  <a:srgbClr val="90C226">
                    <a:lumMod val="60000"/>
                    <a:lumOff val="40000"/>
                  </a:srgbClr>
                </a:solidFill>
                <a:latin typeface="Arial"/>
                <a:cs typeface="Arial" panose="020B0604020202020204" pitchFamily="34" charset="0"/>
              </a:rPr>
              <a:t>“</a:t>
            </a:r>
          </a:p>
        </p:txBody>
      </p:sp>
      <p:sp>
        <p:nvSpPr>
          <p:cNvPr id="6" name="TextBox 5"/>
          <p:cNvSpPr txBox="1"/>
          <p:nvPr/>
        </p:nvSpPr>
        <p:spPr>
          <a:xfrm>
            <a:off x="8893175" y="2886075"/>
            <a:ext cx="609600" cy="585788"/>
          </a:xfrm>
          <a:prstGeom prst="rect">
            <a:avLst/>
          </a:prstGeom>
        </p:spPr>
        <p:txBody>
          <a:bodyPr anchor="ctr"/>
          <a:lstStyle/>
          <a:p>
            <a:pPr defTabSz="914400">
              <a:defRPr/>
            </a:pPr>
            <a:r>
              <a:rPr lang="en-US" sz="8000" dirty="0">
                <a:ln w="3175" cmpd="sng">
                  <a:noFill/>
                </a:ln>
                <a:solidFill>
                  <a:srgbClr val="90C226">
                    <a:lumMod val="60000"/>
                    <a:lumOff val="40000"/>
                  </a:srgbClr>
                </a:solidFill>
                <a:latin typeface="Arial"/>
                <a:cs typeface="Arial" panose="020B0604020202020204" pitchFamily="34" charset="0"/>
              </a:rPr>
              <a:t>”</a:t>
            </a:r>
            <a:endParaRPr lang="en-US" dirty="0">
              <a:solidFill>
                <a:srgbClr val="90C226">
                  <a:lumMod val="60000"/>
                  <a:lumOff val="40000"/>
                </a:srgbClr>
              </a:solidFill>
              <a:latin typeface="Arial"/>
              <a:cs typeface="Arial" panose="020B0604020202020204" pitchFamily="34" charset="0"/>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56552D63-3BA4-4F32-B04C-D4A128871D3E}" type="datetimeFigureOut">
              <a:rPr lang="en-US"/>
              <a:pPr>
                <a:defRPr/>
              </a:pPr>
              <a:t>10/8/2016</a:t>
            </a:fld>
            <a:endParaRPr lang="en-US"/>
          </a:p>
        </p:txBody>
      </p:sp>
      <p:sp>
        <p:nvSpPr>
          <p:cNvPr id="8" name="Footer Placeholder 4"/>
          <p:cNvSpPr>
            <a:spLocks noGrp="1"/>
          </p:cNvSpPr>
          <p:nvPr>
            <p:ph type="ftr" sz="quarter" idx="15"/>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fld id="{F9C854F0-8226-4B89-B680-D2C7FBD5A2AA}" type="slidenum">
              <a:rPr lang="en-US"/>
              <a:pPr/>
              <a:t>‹#›</a:t>
            </a:fld>
            <a:endParaRPr lang="en-US"/>
          </a:p>
        </p:txBody>
      </p:sp>
    </p:spTree>
    <p:extLst>
      <p:ext uri="{BB962C8B-B14F-4D97-AF65-F5344CB8AC3E}">
        <p14:creationId xmlns:p14="http://schemas.microsoft.com/office/powerpoint/2010/main" val="15860350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D72D0B20-3733-4EC2-B497-816660697220}" type="datetimeFigureOut">
              <a:rPr lang="en-US"/>
              <a:pPr>
                <a:defRPr/>
              </a:pPr>
              <a:t>10/8/2016</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35A279F-D135-4700-A94C-07E9EA674BF5}" type="slidenum">
              <a:rPr lang="en-US"/>
              <a:pPr/>
              <a:t>‹#›</a:t>
            </a:fld>
            <a:endParaRPr lang="en-US"/>
          </a:p>
        </p:txBody>
      </p:sp>
    </p:spTree>
    <p:extLst>
      <p:ext uri="{BB962C8B-B14F-4D97-AF65-F5344CB8AC3E}">
        <p14:creationId xmlns:p14="http://schemas.microsoft.com/office/powerpoint/2010/main" val="40718273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p:nvPr/>
        </p:nvSpPr>
        <p:spPr>
          <a:xfrm>
            <a:off x="541338" y="790575"/>
            <a:ext cx="609600" cy="584200"/>
          </a:xfrm>
          <a:prstGeom prst="rect">
            <a:avLst/>
          </a:prstGeom>
        </p:spPr>
        <p:txBody>
          <a:bodyPr anchor="ctr"/>
          <a:lstStyle/>
          <a:p>
            <a:pPr defTabSz="914400">
              <a:defRPr/>
            </a:pPr>
            <a:r>
              <a:rPr lang="en-US" sz="8000" dirty="0">
                <a:ln w="3175" cmpd="sng">
                  <a:noFill/>
                </a:ln>
                <a:solidFill>
                  <a:srgbClr val="90C226">
                    <a:lumMod val="60000"/>
                    <a:lumOff val="40000"/>
                  </a:srgbClr>
                </a:solidFill>
                <a:latin typeface="Arial"/>
                <a:cs typeface="Arial" panose="020B0604020202020204" pitchFamily="34" charset="0"/>
              </a:rPr>
              <a:t>“</a:t>
            </a:r>
          </a:p>
        </p:txBody>
      </p:sp>
      <p:sp>
        <p:nvSpPr>
          <p:cNvPr id="6" name="TextBox 5"/>
          <p:cNvSpPr txBox="1"/>
          <p:nvPr/>
        </p:nvSpPr>
        <p:spPr>
          <a:xfrm>
            <a:off x="8893175" y="2886075"/>
            <a:ext cx="609600" cy="585788"/>
          </a:xfrm>
          <a:prstGeom prst="rect">
            <a:avLst/>
          </a:prstGeom>
        </p:spPr>
        <p:txBody>
          <a:bodyPr anchor="ctr"/>
          <a:lstStyle/>
          <a:p>
            <a:pPr defTabSz="914400">
              <a:defRPr/>
            </a:pPr>
            <a:r>
              <a:rPr lang="en-US" sz="8000" dirty="0">
                <a:ln w="3175" cmpd="sng">
                  <a:noFill/>
                </a:ln>
                <a:solidFill>
                  <a:srgbClr val="90C226">
                    <a:lumMod val="60000"/>
                    <a:lumOff val="40000"/>
                  </a:srgbClr>
                </a:solidFill>
                <a:latin typeface="Arial"/>
                <a:cs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7607230B-B256-4CF4-BF7E-41EC319A169D}" type="datetimeFigureOut">
              <a:rPr lang="en-US"/>
              <a:pPr>
                <a:defRPr/>
              </a:pPr>
              <a:t>10/8/2016</a:t>
            </a:fld>
            <a:endParaRPr lang="en-US"/>
          </a:p>
        </p:txBody>
      </p:sp>
      <p:sp>
        <p:nvSpPr>
          <p:cNvPr id="8" name="Footer Placeholder 4"/>
          <p:cNvSpPr>
            <a:spLocks noGrp="1"/>
          </p:cNvSpPr>
          <p:nvPr>
            <p:ph type="ftr" sz="quarter" idx="15"/>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fld id="{F13EA186-BBF6-4786-B4B9-F5548A3BBF12}" type="slidenum">
              <a:rPr lang="en-US"/>
              <a:pPr/>
              <a:t>‹#›</a:t>
            </a:fld>
            <a:endParaRPr lang="en-US"/>
          </a:p>
        </p:txBody>
      </p:sp>
    </p:spTree>
    <p:extLst>
      <p:ext uri="{BB962C8B-B14F-4D97-AF65-F5344CB8AC3E}">
        <p14:creationId xmlns:p14="http://schemas.microsoft.com/office/powerpoint/2010/main" val="943709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C612E4F1-16D4-42E7-A09F-C93D5B8107C9}" type="datetimeFigureOut">
              <a:rPr lang="en-US"/>
              <a:pPr>
                <a:defRPr/>
              </a:pPr>
              <a:t>10/8/2016</a:t>
            </a:fld>
            <a:endParaRPr lang="en-US"/>
          </a:p>
        </p:txBody>
      </p:sp>
      <p:sp>
        <p:nvSpPr>
          <p:cNvPr id="6" name="Footer Placeholder 4"/>
          <p:cNvSpPr>
            <a:spLocks noGrp="1"/>
          </p:cNvSpPr>
          <p:nvPr>
            <p:ph type="ftr" sz="quarter" idx="15"/>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fld id="{1B711F5F-CC93-4B85-9008-A9342C76E0FE}" type="slidenum">
              <a:rPr lang="en-US"/>
              <a:pPr/>
              <a:t>‹#›</a:t>
            </a:fld>
            <a:endParaRPr lang="en-US"/>
          </a:p>
        </p:txBody>
      </p:sp>
    </p:spTree>
    <p:extLst>
      <p:ext uri="{BB962C8B-B14F-4D97-AF65-F5344CB8AC3E}">
        <p14:creationId xmlns:p14="http://schemas.microsoft.com/office/powerpoint/2010/main" val="16713319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33C78D34-2AFC-40A1-814C-4EFF91AAF111}" type="datetimeFigureOut">
              <a:rPr lang="en-US"/>
              <a:pPr>
                <a:defRPr/>
              </a:pPr>
              <a:t>10/8/2016</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D8EAE9B-2C62-4038-B446-80FBEE4A9437}" type="slidenum">
              <a:rPr lang="en-US"/>
              <a:pPr/>
              <a:t>‹#›</a:t>
            </a:fld>
            <a:endParaRPr lang="en-US"/>
          </a:p>
        </p:txBody>
      </p:sp>
    </p:spTree>
    <p:extLst>
      <p:ext uri="{BB962C8B-B14F-4D97-AF65-F5344CB8AC3E}">
        <p14:creationId xmlns:p14="http://schemas.microsoft.com/office/powerpoint/2010/main" val="2548850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B212D6AB-A778-40C3-8AAB-470180CDFFC3}" type="datetimeFigureOut">
              <a:rPr lang="en-US"/>
              <a:pPr>
                <a:defRPr/>
              </a:pPr>
              <a:t>10/8/2016</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7A40166-FC84-40D5-9FD4-01291AF150F6}" type="slidenum">
              <a:rPr lang="en-US"/>
              <a:pPr/>
              <a:t>‹#›</a:t>
            </a:fld>
            <a:endParaRPr lang="en-US"/>
          </a:p>
        </p:txBody>
      </p:sp>
    </p:spTree>
    <p:extLst>
      <p:ext uri="{BB962C8B-B14F-4D97-AF65-F5344CB8AC3E}">
        <p14:creationId xmlns:p14="http://schemas.microsoft.com/office/powerpoint/2010/main" val="1801117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5"/>
          <p:cNvSpPr>
            <a:spLocks/>
          </p:cNvSpPr>
          <p:nvPr/>
        </p:nvSpPr>
        <p:spPr bwMode="auto">
          <a:xfrm>
            <a:off x="0" y="4324350"/>
            <a:ext cx="1744663" cy="777875"/>
          </a:xfrm>
          <a:custGeom>
            <a:avLst/>
            <a:gdLst>
              <a:gd name="T0" fmla="*/ 2147483646 w 372"/>
              <a:gd name="T1" fmla="*/ 2147483646 h 166"/>
              <a:gd name="T2" fmla="*/ 2147483646 w 372"/>
              <a:gd name="T3" fmla="*/ 2147483646 h 166"/>
              <a:gd name="T4" fmla="*/ 2147483646 w 372"/>
              <a:gd name="T5" fmla="*/ 2147483646 h 166"/>
              <a:gd name="T6" fmla="*/ 2147483646 w 372"/>
              <a:gd name="T7" fmla="*/ 2147483646 h 166"/>
              <a:gd name="T8" fmla="*/ 2147483646 w 372"/>
              <a:gd name="T9" fmla="*/ 2147483646 h 166"/>
              <a:gd name="T10" fmla="*/ 2147483646 w 372"/>
              <a:gd name="T11" fmla="*/ 2147483646 h 166"/>
              <a:gd name="T12" fmla="*/ 2147483646 w 372"/>
              <a:gd name="T13" fmla="*/ 2147483646 h 166"/>
              <a:gd name="T14" fmla="*/ 2147483646 w 372"/>
              <a:gd name="T15" fmla="*/ 0 h 166"/>
              <a:gd name="T16" fmla="*/ 0 w 372"/>
              <a:gd name="T17" fmla="*/ 0 h 166"/>
              <a:gd name="T18" fmla="*/ 0 w 372"/>
              <a:gd name="T19" fmla="*/ 2147483646 h 166"/>
              <a:gd name="T20" fmla="*/ 2147483646 w 372"/>
              <a:gd name="T21" fmla="*/ 2147483646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CAD05C2D-0C37-4D69-86A2-AAA5FAD9CF8E}" type="datetimeFigureOut">
              <a:rPr lang="en-US"/>
              <a:pPr>
                <a:defRPr/>
              </a:pPr>
              <a:t>10/8/2016</a:t>
            </a:fld>
            <a:endParaRPr lang="en-US"/>
          </a:p>
        </p:txBody>
      </p:sp>
      <p:sp>
        <p:nvSpPr>
          <p:cNvPr id="6"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5"/>
          <p:cNvSpPr>
            <a:spLocks noGrp="1"/>
          </p:cNvSpPr>
          <p:nvPr>
            <p:ph type="sldNum" sz="quarter" idx="12"/>
          </p:nvPr>
        </p:nvSpPr>
        <p:spPr>
          <a:xfrm>
            <a:off x="531813" y="4529138"/>
            <a:ext cx="779462" cy="365125"/>
          </a:xfrm>
        </p:spPr>
        <p:txBody>
          <a:bodyPr/>
          <a:lstStyle>
            <a:lvl1pPr>
              <a:defRPr/>
            </a:lvl1pPr>
          </a:lstStyle>
          <a:p>
            <a:fld id="{C0F4CF10-6C80-4467-BD75-9CBD8A3E6369}" type="slidenum">
              <a:rPr lang="en-US"/>
              <a:pPr/>
              <a:t>‹#›</a:t>
            </a:fld>
            <a:endParaRPr lang="en-US"/>
          </a:p>
        </p:txBody>
      </p:sp>
    </p:spTree>
    <p:extLst>
      <p:ext uri="{BB962C8B-B14F-4D97-AF65-F5344CB8AC3E}">
        <p14:creationId xmlns:p14="http://schemas.microsoft.com/office/powerpoint/2010/main" val="37920007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528F3A3A-13C9-46F2-B066-3FF3464C921B}" type="datetimeFigureOut">
              <a:rPr lang="en-US"/>
              <a:pPr>
                <a:defRPr/>
              </a:pPr>
              <a:t>10/8/2016</a:t>
            </a:fld>
            <a:endParaRPr lang="en-US"/>
          </a:p>
        </p:txBody>
      </p:sp>
      <p:sp>
        <p:nvSpPr>
          <p:cNvPr id="6"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19F4260-0D9C-4C34-A6A2-F06CA48136FC}" type="slidenum">
              <a:rPr lang="en-US"/>
              <a:pPr/>
              <a:t>‹#›</a:t>
            </a:fld>
            <a:endParaRPr lang="en-US"/>
          </a:p>
        </p:txBody>
      </p:sp>
    </p:spTree>
    <p:extLst>
      <p:ext uri="{BB962C8B-B14F-4D97-AF65-F5344CB8AC3E}">
        <p14:creationId xmlns:p14="http://schemas.microsoft.com/office/powerpoint/2010/main" val="13745312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B82FEC27-E237-475B-AB41-67E2058DBD63}" type="datetimeFigureOut">
              <a:rPr lang="en-US"/>
              <a:pPr>
                <a:defRPr/>
              </a:pPr>
              <a:t>10/8/2016</a:t>
            </a:fld>
            <a:endParaRPr lang="en-US"/>
          </a:p>
        </p:txBody>
      </p:sp>
      <p:sp>
        <p:nvSpPr>
          <p:cNvPr id="6"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fld id="{83CC92E1-62A7-4E8A-8099-9525E2621E40}" type="slidenum">
              <a:rPr lang="en-US"/>
              <a:pPr/>
              <a:t>‹#›</a:t>
            </a:fld>
            <a:endParaRPr lang="en-US"/>
          </a:p>
        </p:txBody>
      </p:sp>
    </p:spTree>
    <p:extLst>
      <p:ext uri="{BB962C8B-B14F-4D97-AF65-F5344CB8AC3E}">
        <p14:creationId xmlns:p14="http://schemas.microsoft.com/office/powerpoint/2010/main" val="27591317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4"/>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B4BA1CEC-AAB7-4FD5-B276-F6EE389218C6}" type="datetimeFigureOut">
              <a:rPr lang="en-US"/>
              <a:pPr>
                <a:defRPr/>
              </a:pPr>
              <a:t>10/8/2016</a:t>
            </a:fld>
            <a:endParaRPr lang="en-US"/>
          </a:p>
        </p:txBody>
      </p:sp>
      <p:sp>
        <p:nvSpPr>
          <p:cNvPr id="7" name="Footer Placeholder 5"/>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243539B3-A032-4CBB-A27C-D3A6ADE44A59}" type="slidenum">
              <a:rPr lang="en-US"/>
              <a:pPr/>
              <a:t>‹#›</a:t>
            </a:fld>
            <a:endParaRPr lang="en-US"/>
          </a:p>
        </p:txBody>
      </p:sp>
    </p:spTree>
    <p:extLst>
      <p:ext uri="{BB962C8B-B14F-4D97-AF65-F5344CB8AC3E}">
        <p14:creationId xmlns:p14="http://schemas.microsoft.com/office/powerpoint/2010/main" val="42637084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35"/>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8746D740-41E1-4651-ABAF-4DF822E2A44A}" type="datetimeFigureOut">
              <a:rPr lang="en-US"/>
              <a:pPr>
                <a:defRPr/>
              </a:pPr>
              <a:t>10/8/2016</a:t>
            </a:fld>
            <a:endParaRPr lang="en-US"/>
          </a:p>
        </p:txBody>
      </p:sp>
      <p:sp>
        <p:nvSpPr>
          <p:cNvPr id="9" name="Footer Placeholder 7"/>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fld id="{13753A4D-FE0D-4D37-81DD-D3C3E6F2CEBC}" type="slidenum">
              <a:rPr lang="en-US"/>
              <a:pPr/>
              <a:t>‹#›</a:t>
            </a:fld>
            <a:endParaRPr lang="en-US"/>
          </a:p>
        </p:txBody>
      </p:sp>
    </p:spTree>
    <p:extLst>
      <p:ext uri="{BB962C8B-B14F-4D97-AF65-F5344CB8AC3E}">
        <p14:creationId xmlns:p14="http://schemas.microsoft.com/office/powerpoint/2010/main" val="275302935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2"/>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3B8AB6DF-AE45-4C40-9833-9C634417F500}" type="datetimeFigureOut">
              <a:rPr lang="en-US"/>
              <a:pPr>
                <a:defRPr/>
              </a:pPr>
              <a:t>10/8/2016</a:t>
            </a:fld>
            <a:endParaRPr lang="en-US"/>
          </a:p>
        </p:txBody>
      </p:sp>
      <p:sp>
        <p:nvSpPr>
          <p:cNvPr id="5" name="Footer Placeholder 3"/>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fld id="{6505FA61-F15A-4617-BF68-02A90B8549C8}" type="slidenum">
              <a:rPr lang="en-US"/>
              <a:pPr/>
              <a:t>‹#›</a:t>
            </a:fld>
            <a:endParaRPr lang="en-US"/>
          </a:p>
        </p:txBody>
      </p:sp>
    </p:spTree>
    <p:extLst>
      <p:ext uri="{BB962C8B-B14F-4D97-AF65-F5344CB8AC3E}">
        <p14:creationId xmlns:p14="http://schemas.microsoft.com/office/powerpoint/2010/main" val="307508021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3" name="Date Placeholder 1"/>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6710746F-9781-4592-8F5C-204F20116592}" type="datetimeFigureOut">
              <a:rPr lang="en-US"/>
              <a:pPr>
                <a:defRPr/>
              </a:pPr>
              <a:t>10/8/2016</a:t>
            </a:fld>
            <a:endParaRPr lang="en-US"/>
          </a:p>
        </p:txBody>
      </p:sp>
      <p:sp>
        <p:nvSpPr>
          <p:cNvPr id="4" name="Footer Placeholder 2"/>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fld id="{427D92AE-11F9-4FDC-9962-6F726DBE6CB2}" type="slidenum">
              <a:rPr lang="en-US"/>
              <a:pPr/>
              <a:t>‹#›</a:t>
            </a:fld>
            <a:endParaRPr lang="en-US"/>
          </a:p>
        </p:txBody>
      </p:sp>
    </p:spTree>
    <p:extLst>
      <p:ext uri="{BB962C8B-B14F-4D97-AF65-F5344CB8AC3E}">
        <p14:creationId xmlns:p14="http://schemas.microsoft.com/office/powerpoint/2010/main" val="1731399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54105747-F871-4C9B-BF85-7DADA89A2D53}" type="datetimeFigureOut">
              <a:rPr lang="en-US"/>
              <a:pPr>
                <a:defRPr/>
              </a:pPr>
              <a:t>10/8/2016</a:t>
            </a:fld>
            <a:endParaRPr lang="en-US"/>
          </a:p>
        </p:txBody>
      </p:sp>
      <p:sp>
        <p:nvSpPr>
          <p:cNvPr id="7" name="Footer Placeholder 5"/>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C998640E-E0EC-4FBA-A06D-648CAE924C44}" type="slidenum">
              <a:rPr lang="en-US"/>
              <a:pPr/>
              <a:t>‹#›</a:t>
            </a:fld>
            <a:endParaRPr lang="en-US"/>
          </a:p>
        </p:txBody>
      </p:sp>
    </p:spTree>
    <p:extLst>
      <p:ext uri="{BB962C8B-B14F-4D97-AF65-F5344CB8AC3E}">
        <p14:creationId xmlns:p14="http://schemas.microsoft.com/office/powerpoint/2010/main" val="212048562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B10582C5-BB7D-47A4-85C8-12CAECDB5F12}" type="datetimeFigureOut">
              <a:rPr lang="en-US"/>
              <a:pPr>
                <a:defRPr/>
              </a:pPr>
              <a:t>10/8/2016</a:t>
            </a:fld>
            <a:endParaRPr lang="en-US"/>
          </a:p>
        </p:txBody>
      </p:sp>
      <p:sp>
        <p:nvSpPr>
          <p:cNvPr id="7" name="Footer Placeholder 5"/>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fld id="{0905652E-B3F2-4F3C-AAEE-92FD9CBD19C6}" type="slidenum">
              <a:rPr lang="en-US"/>
              <a:pPr/>
              <a:t>‹#›</a:t>
            </a:fld>
            <a:endParaRPr lang="en-US"/>
          </a:p>
        </p:txBody>
      </p:sp>
    </p:spTree>
    <p:extLst>
      <p:ext uri="{BB962C8B-B14F-4D97-AF65-F5344CB8AC3E}">
        <p14:creationId xmlns:p14="http://schemas.microsoft.com/office/powerpoint/2010/main" val="3359038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6183B444-7880-4199-8F57-FCCC6C7DCD50}" type="datetimeFigureOut">
              <a:rPr lang="en-US"/>
              <a:pPr>
                <a:defRPr/>
              </a:pPr>
              <a:t>10/8/2016</a:t>
            </a:fld>
            <a:endParaRPr lang="en-US"/>
          </a:p>
        </p:txBody>
      </p:sp>
      <p:sp>
        <p:nvSpPr>
          <p:cNvPr id="6"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fld id="{5571AB15-473B-4309-9F9C-3F3F78531EBF}" type="slidenum">
              <a:rPr lang="en-US"/>
              <a:pPr/>
              <a:t>‹#›</a:t>
            </a:fld>
            <a:endParaRPr lang="en-US"/>
          </a:p>
        </p:txBody>
      </p:sp>
    </p:spTree>
    <p:extLst>
      <p:ext uri="{BB962C8B-B14F-4D97-AF65-F5344CB8AC3E}">
        <p14:creationId xmlns:p14="http://schemas.microsoft.com/office/powerpoint/2010/main" val="14737165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31781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6" name="TextBox 36"/>
          <p:cNvSpPr txBox="1">
            <a:spLocks noChangeArrowheads="1"/>
          </p:cNvSpPr>
          <p:nvPr/>
        </p:nvSpPr>
        <p:spPr bwMode="auto">
          <a:xfrm>
            <a:off x="2466975" y="647700"/>
            <a:ext cx="609600" cy="585788"/>
          </a:xfrm>
          <a:prstGeom prst="rect">
            <a:avLst/>
          </a:prstGeom>
          <a:noFill/>
          <a:ln>
            <a:noFill/>
          </a:ln>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fontAlgn="base">
              <a:spcBef>
                <a:spcPct val="0"/>
              </a:spcBef>
              <a:spcAft>
                <a:spcPct val="0"/>
              </a:spcAft>
              <a:defRPr/>
            </a:pPr>
            <a:r>
              <a:rPr lang="en-US" sz="8000" smtClean="0">
                <a:solidFill>
                  <a:srgbClr val="A53010"/>
                </a:solidFill>
                <a:latin typeface="Arial" panose="020B0604020202020204" pitchFamily="34" charset="0"/>
                <a:cs typeface="Arial" panose="020B0604020202020204" pitchFamily="34" charset="0"/>
              </a:rPr>
              <a:t>“</a:t>
            </a:r>
          </a:p>
        </p:txBody>
      </p:sp>
      <p:sp>
        <p:nvSpPr>
          <p:cNvPr id="7" name="TextBox 37"/>
          <p:cNvSpPr txBox="1">
            <a:spLocks noChangeArrowheads="1"/>
          </p:cNvSpPr>
          <p:nvPr/>
        </p:nvSpPr>
        <p:spPr bwMode="auto">
          <a:xfrm>
            <a:off x="11114088" y="2905125"/>
            <a:ext cx="609600" cy="584200"/>
          </a:xfrm>
          <a:prstGeom prst="rect">
            <a:avLst/>
          </a:prstGeom>
          <a:noFill/>
          <a:ln>
            <a:noFill/>
          </a:ln>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fontAlgn="base">
              <a:spcBef>
                <a:spcPct val="0"/>
              </a:spcBef>
              <a:spcAft>
                <a:spcPct val="0"/>
              </a:spcAft>
              <a:defRPr/>
            </a:pPr>
            <a:r>
              <a:rPr lang="en-US" sz="8000" smtClean="0">
                <a:solidFill>
                  <a:srgbClr val="A53010"/>
                </a:solidFill>
                <a:latin typeface="Arial" panose="020B0604020202020204" pitchFamily="34" charset="0"/>
                <a:cs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4"/>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3D471DBE-FA75-4AC0-BCF6-DFA4C909C9DC}" type="datetimeFigureOut">
              <a:rPr lang="en-US"/>
              <a:pPr>
                <a:defRPr/>
              </a:pPr>
              <a:t>10/8/2016</a:t>
            </a:fld>
            <a:endParaRPr lang="en-US"/>
          </a:p>
        </p:txBody>
      </p:sp>
      <p:sp>
        <p:nvSpPr>
          <p:cNvPr id="9" name="Footer Placeholder 4"/>
          <p:cNvSpPr>
            <a:spLocks noGrp="1"/>
          </p:cNvSpPr>
          <p:nvPr>
            <p:ph type="ftr" sz="quarter" idx="15"/>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10" name="Slide Number Placeholder 5"/>
          <p:cNvSpPr>
            <a:spLocks noGrp="1"/>
          </p:cNvSpPr>
          <p:nvPr>
            <p:ph type="sldNum" sz="quarter" idx="16"/>
          </p:nvPr>
        </p:nvSpPr>
        <p:spPr>
          <a:xfrm>
            <a:off x="531813" y="3244850"/>
            <a:ext cx="779462" cy="365125"/>
          </a:xfrm>
        </p:spPr>
        <p:txBody>
          <a:bodyPr/>
          <a:lstStyle>
            <a:lvl1pPr>
              <a:defRPr/>
            </a:lvl1pPr>
          </a:lstStyle>
          <a:p>
            <a:fld id="{F2FD7208-6098-473E-9A26-3FC7588FF87A}" type="slidenum">
              <a:rPr lang="en-US"/>
              <a:pPr/>
              <a:t>‹#›</a:t>
            </a:fld>
            <a:endParaRPr lang="en-US"/>
          </a:p>
        </p:txBody>
      </p:sp>
    </p:spTree>
    <p:extLst>
      <p:ext uri="{BB962C8B-B14F-4D97-AF65-F5344CB8AC3E}">
        <p14:creationId xmlns:p14="http://schemas.microsoft.com/office/powerpoint/2010/main" val="101733936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678F52E4-A591-4B13-B1D7-F36AB209969C}" type="datetimeFigureOut">
              <a:rPr lang="en-US"/>
              <a:pPr>
                <a:defRPr/>
              </a:pPr>
              <a:t>10/8/2016</a:t>
            </a:fld>
            <a:endParaRPr lang="en-US"/>
          </a:p>
        </p:txBody>
      </p:sp>
      <p:sp>
        <p:nvSpPr>
          <p:cNvPr id="7" name="Footer Placeholder 5"/>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fld id="{F61C94C2-BE27-4CB9-A239-F165B9EAEB73}" type="slidenum">
              <a:rPr lang="en-US"/>
              <a:pPr/>
              <a:t>‹#›</a:t>
            </a:fld>
            <a:endParaRPr lang="en-US"/>
          </a:p>
        </p:txBody>
      </p:sp>
    </p:spTree>
    <p:extLst>
      <p:ext uri="{BB962C8B-B14F-4D97-AF65-F5344CB8AC3E}">
        <p14:creationId xmlns:p14="http://schemas.microsoft.com/office/powerpoint/2010/main" val="38727126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6" name="TextBox 36"/>
          <p:cNvSpPr txBox="1">
            <a:spLocks noChangeArrowheads="1"/>
          </p:cNvSpPr>
          <p:nvPr/>
        </p:nvSpPr>
        <p:spPr bwMode="auto">
          <a:xfrm>
            <a:off x="2466975" y="647700"/>
            <a:ext cx="609600" cy="585788"/>
          </a:xfrm>
          <a:prstGeom prst="rect">
            <a:avLst/>
          </a:prstGeom>
          <a:noFill/>
          <a:ln>
            <a:noFill/>
          </a:ln>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fontAlgn="base">
              <a:spcBef>
                <a:spcPct val="0"/>
              </a:spcBef>
              <a:spcAft>
                <a:spcPct val="0"/>
              </a:spcAft>
              <a:defRPr/>
            </a:pPr>
            <a:r>
              <a:rPr lang="en-US" sz="8000" smtClean="0">
                <a:solidFill>
                  <a:srgbClr val="A53010"/>
                </a:solidFill>
                <a:latin typeface="Arial" panose="020B0604020202020204" pitchFamily="34" charset="0"/>
                <a:cs typeface="Arial" panose="020B0604020202020204" pitchFamily="34" charset="0"/>
              </a:rPr>
              <a:t>“</a:t>
            </a:r>
          </a:p>
        </p:txBody>
      </p:sp>
      <p:sp>
        <p:nvSpPr>
          <p:cNvPr id="7" name="TextBox 37"/>
          <p:cNvSpPr txBox="1">
            <a:spLocks noChangeArrowheads="1"/>
          </p:cNvSpPr>
          <p:nvPr/>
        </p:nvSpPr>
        <p:spPr bwMode="auto">
          <a:xfrm>
            <a:off x="11114088" y="2905125"/>
            <a:ext cx="609600" cy="584200"/>
          </a:xfrm>
          <a:prstGeom prst="rect">
            <a:avLst/>
          </a:prstGeom>
          <a:noFill/>
          <a:ln>
            <a:noFill/>
          </a:ln>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fontAlgn="base">
              <a:spcBef>
                <a:spcPct val="0"/>
              </a:spcBef>
              <a:spcAft>
                <a:spcPct val="0"/>
              </a:spcAft>
              <a:defRPr/>
            </a:pPr>
            <a:r>
              <a:rPr lang="en-US" sz="8000" smtClean="0">
                <a:solidFill>
                  <a:srgbClr val="A53010"/>
                </a:solidFill>
                <a:latin typeface="Arial" panose="020B0604020202020204" pitchFamily="34" charset="0"/>
                <a:cs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8" name="Date Placeholder 4"/>
          <p:cNvSpPr>
            <a:spLocks noGrp="1"/>
          </p:cNvSpPr>
          <p:nvPr>
            <p:ph type="dt" sz="half" idx="14"/>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867C948C-66D4-4EF6-91D2-F3D057531147}" type="datetimeFigureOut">
              <a:rPr lang="en-US"/>
              <a:pPr>
                <a:defRPr/>
              </a:pPr>
              <a:t>10/8/2016</a:t>
            </a:fld>
            <a:endParaRPr lang="en-US"/>
          </a:p>
        </p:txBody>
      </p:sp>
      <p:sp>
        <p:nvSpPr>
          <p:cNvPr id="9" name="Footer Placeholder 5"/>
          <p:cNvSpPr>
            <a:spLocks noGrp="1"/>
          </p:cNvSpPr>
          <p:nvPr>
            <p:ph type="ftr" sz="quarter" idx="15"/>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10" name="Slide Number Placeholder 6"/>
          <p:cNvSpPr>
            <a:spLocks noGrp="1"/>
          </p:cNvSpPr>
          <p:nvPr>
            <p:ph type="sldNum" sz="quarter" idx="16"/>
          </p:nvPr>
        </p:nvSpPr>
        <p:spPr>
          <a:xfrm>
            <a:off x="531813" y="4983163"/>
            <a:ext cx="779462" cy="365125"/>
          </a:xfrm>
        </p:spPr>
        <p:txBody>
          <a:bodyPr/>
          <a:lstStyle>
            <a:lvl1pPr>
              <a:defRPr/>
            </a:lvl1pPr>
          </a:lstStyle>
          <a:p>
            <a:fld id="{96AA41A7-E9A1-4A06-A2BC-9D05B6CE8E92}" type="slidenum">
              <a:rPr lang="en-US"/>
              <a:pPr/>
              <a:t>‹#›</a:t>
            </a:fld>
            <a:endParaRPr lang="en-US"/>
          </a:p>
        </p:txBody>
      </p:sp>
    </p:spTree>
    <p:extLst>
      <p:ext uri="{BB962C8B-B14F-4D97-AF65-F5344CB8AC3E}">
        <p14:creationId xmlns:p14="http://schemas.microsoft.com/office/powerpoint/2010/main" val="327538404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2" name="Title 1"/>
          <p:cNvSpPr>
            <a:spLocks noGrp="1"/>
          </p:cNvSpPr>
          <p:nvPr>
            <p:ph type="title"/>
          </p:nvPr>
        </p:nvSpPr>
        <p:spPr>
          <a:xfrm>
            <a:off x="2589212" y="627407"/>
            <a:ext cx="8915399" cy="2880020"/>
          </a:xfrm>
        </p:spPr>
        <p:txBody>
          <a:bodyPr anchor="ctr">
            <a:normAutofit/>
          </a:bodyPr>
          <a:lstStyle>
            <a:lvl1pPr algn="l">
              <a:defRPr sz="20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0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sz="2000">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ECE601D6-9188-4CF6-BAB2-70A190A6DB1B}" type="datetimeFigureOut">
              <a:rPr lang="en-US"/>
              <a:pPr>
                <a:defRPr/>
              </a:pPr>
              <a:t>10/8/2016</a:t>
            </a:fld>
            <a:endParaRPr lang="en-US"/>
          </a:p>
        </p:txBody>
      </p:sp>
      <p:sp>
        <p:nvSpPr>
          <p:cNvPr id="7" name="Footer Placeholder 5"/>
          <p:cNvSpPr>
            <a:spLocks noGrp="1"/>
          </p:cNvSpPr>
          <p:nvPr>
            <p:ph type="ftr" sz="quarter" idx="15"/>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8" name="Slide Number Placeholder 6"/>
          <p:cNvSpPr>
            <a:spLocks noGrp="1"/>
          </p:cNvSpPr>
          <p:nvPr>
            <p:ph type="sldNum" sz="quarter" idx="16"/>
          </p:nvPr>
        </p:nvSpPr>
        <p:spPr>
          <a:xfrm>
            <a:off x="531813" y="4983163"/>
            <a:ext cx="779462" cy="365125"/>
          </a:xfrm>
        </p:spPr>
        <p:txBody>
          <a:bodyPr/>
          <a:lstStyle>
            <a:lvl1pPr>
              <a:defRPr/>
            </a:lvl1pPr>
          </a:lstStyle>
          <a:p>
            <a:fld id="{416683CC-EEB9-47A2-84D5-ABFEDF0837D0}" type="slidenum">
              <a:rPr lang="en-US"/>
              <a:pPr/>
              <a:t>‹#›</a:t>
            </a:fld>
            <a:endParaRPr lang="en-US"/>
          </a:p>
        </p:txBody>
      </p:sp>
    </p:spTree>
    <p:extLst>
      <p:ext uri="{BB962C8B-B14F-4D97-AF65-F5344CB8AC3E}">
        <p14:creationId xmlns:p14="http://schemas.microsoft.com/office/powerpoint/2010/main" val="337406243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059886B7-4A25-4DBF-8190-1062617328E2}" type="datetimeFigureOut">
              <a:rPr lang="en-US"/>
              <a:pPr>
                <a:defRPr/>
              </a:pPr>
              <a:t>10/8/2016</a:t>
            </a:fld>
            <a:endParaRPr lang="en-US"/>
          </a:p>
        </p:txBody>
      </p:sp>
      <p:sp>
        <p:nvSpPr>
          <p:cNvPr id="6"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F99ADA1-8042-4E97-82CF-DD3C12E9DA51}" type="slidenum">
              <a:rPr lang="en-US"/>
              <a:pPr/>
              <a:t>‹#›</a:t>
            </a:fld>
            <a:endParaRPr lang="en-US"/>
          </a:p>
        </p:txBody>
      </p:sp>
    </p:spTree>
    <p:extLst>
      <p:ext uri="{BB962C8B-B14F-4D97-AF65-F5344CB8AC3E}">
        <p14:creationId xmlns:p14="http://schemas.microsoft.com/office/powerpoint/2010/main" val="7473194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FB06A3E6-B327-4FB5-9D54-3236952FAB1E}" type="datetimeFigureOut">
              <a:rPr lang="en-US"/>
              <a:pPr>
                <a:defRPr/>
              </a:pPr>
              <a:t>10/8/2016</a:t>
            </a:fld>
            <a:endParaRPr lang="en-US"/>
          </a:p>
        </p:txBody>
      </p:sp>
      <p:sp>
        <p:nvSpPr>
          <p:cNvPr id="6"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FC0380D-362E-4A15-8742-357071ED215D}" type="slidenum">
              <a:rPr lang="en-US"/>
              <a:pPr/>
              <a:t>‹#›</a:t>
            </a:fld>
            <a:endParaRPr lang="en-US"/>
          </a:p>
        </p:txBody>
      </p:sp>
    </p:spTree>
    <p:extLst>
      <p:ext uri="{BB962C8B-B14F-4D97-AF65-F5344CB8AC3E}">
        <p14:creationId xmlns:p14="http://schemas.microsoft.com/office/powerpoint/2010/main" val="2774158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10/8/2016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050" name="Group 6"/>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51" name="Title Placeholder 1"/>
          <p:cNvSpPr>
            <a:spLocks noGrp="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2" name="Text Placeholder 2"/>
          <p:cNvSpPr>
            <a:spLocks noGrp="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205663" y="6042025"/>
            <a:ext cx="911225"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latin typeface="Trebuchet MS" panose="020B0603020202020204" pitchFamily="34" charset="0"/>
              </a:defRPr>
            </a:lvl1pPr>
          </a:lstStyle>
          <a:p>
            <a:pPr defTabSz="914400" fontAlgn="base">
              <a:spcBef>
                <a:spcPct val="0"/>
              </a:spcBef>
              <a:spcAft>
                <a:spcPct val="0"/>
              </a:spcAft>
            </a:pPr>
            <a:fld id="{868F10DB-2043-4BB0-A73D-DBA81B7F1C98}" type="datetimeFigureOut">
              <a:rPr lang="en-US" smtClean="0">
                <a:cs typeface="Arial" panose="020B0604020202020204" pitchFamily="34" charset="0"/>
              </a:rPr>
              <a:pPr defTabSz="914400" fontAlgn="base">
                <a:spcBef>
                  <a:spcPct val="0"/>
                </a:spcBef>
                <a:spcAft>
                  <a:spcPct val="0"/>
                </a:spcAft>
              </a:pPr>
              <a:t>10/8/2016</a:t>
            </a:fld>
            <a:endParaRPr lang="en-US" smtClean="0">
              <a:cs typeface="Arial" panose="020B0604020202020204" pitchFamily="34" charset="0"/>
            </a:endParaRPr>
          </a:p>
        </p:txBody>
      </p:sp>
      <p:sp>
        <p:nvSpPr>
          <p:cNvPr id="5" name="Footer Placeholder 4"/>
          <p:cNvSpPr>
            <a:spLocks noGrp="1"/>
          </p:cNvSpPr>
          <p:nvPr>
            <p:ph type="ftr" sz="quarter" idx="3"/>
          </p:nvPr>
        </p:nvSpPr>
        <p:spPr>
          <a:xfrm>
            <a:off x="677863" y="6042025"/>
            <a:ext cx="6297612" cy="365125"/>
          </a:xfrm>
          <a:prstGeom prst="rect">
            <a:avLst/>
          </a:prstGeom>
        </p:spPr>
        <p:txBody>
          <a:bodyPr vert="horz" wrap="square" lIns="91440" tIns="45720" rIns="91440" bIns="45720" numCol="1" anchor="ctr" anchorCtr="0" compatLnSpc="1">
            <a:prstTxWarp prst="textNoShape">
              <a:avLst/>
            </a:prstTxWarp>
          </a:bodyPr>
          <a:lstStyle>
            <a:lvl1pPr>
              <a:defRPr sz="900">
                <a:solidFill>
                  <a:srgbClr val="898989"/>
                </a:solidFill>
                <a:latin typeface="Trebuchet MS" panose="020B0603020202020204" pitchFamily="34" charset="0"/>
              </a:defRPr>
            </a:lvl1pPr>
          </a:lstStyle>
          <a:p>
            <a:pPr defTabSz="914400" fontAlgn="base">
              <a:spcBef>
                <a:spcPct val="0"/>
              </a:spcBef>
              <a:spcAft>
                <a:spcPct val="0"/>
              </a:spcAft>
            </a:pPr>
            <a:endParaRPr lang="en-US" smtClean="0">
              <a:cs typeface="Arial" panose="020B0604020202020204" pitchFamily="34" charset="0"/>
            </a:endParaRPr>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90C226"/>
                </a:solidFill>
                <a:latin typeface="Trebuchet MS" panose="020B0603020202020204" pitchFamily="34" charset="0"/>
              </a:defRPr>
            </a:lvl1pPr>
          </a:lstStyle>
          <a:p>
            <a:pPr defTabSz="914400" fontAlgn="base">
              <a:spcBef>
                <a:spcPct val="0"/>
              </a:spcBef>
              <a:spcAft>
                <a:spcPct val="0"/>
              </a:spcAft>
            </a:pPr>
            <a:fld id="{1C5746AC-095F-424F-9A4A-D75F7EFEDAD0}" type="slidenum">
              <a:rPr lang="en-US" smtClean="0">
                <a:cs typeface="Arial" panose="020B0604020202020204" pitchFamily="34" charset="0"/>
              </a:rPr>
              <a:pPr defTabSz="914400" fontAlgn="base">
                <a:spcBef>
                  <a:spcPct val="0"/>
                </a:spcBef>
                <a:spcAft>
                  <a:spcPct val="0"/>
                </a:spcAft>
              </a:pPr>
              <a:t>‹#›</a:t>
            </a:fld>
            <a:endParaRPr lang="en-US" smtClean="0">
              <a:cs typeface="Arial" panose="020B0604020202020204" pitchFamily="34" charset="0"/>
            </a:endParaRPr>
          </a:p>
        </p:txBody>
      </p:sp>
    </p:spTree>
    <p:extLst>
      <p:ext uri="{BB962C8B-B14F-4D97-AF65-F5344CB8AC3E}">
        <p14:creationId xmlns:p14="http://schemas.microsoft.com/office/powerpoint/2010/main" val="45010507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46" name="Freeform 11"/>
            <p:cNvSpPr>
              <a:spLocks/>
            </p:cNvSpPr>
            <p:nvPr/>
          </p:nvSpPr>
          <p:spPr bwMode="auto">
            <a:xfrm>
              <a:off x="2487613" y="2284222"/>
              <a:ext cx="85200" cy="534098"/>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47" name="Freeform 12"/>
            <p:cNvSpPr>
              <a:spLocks/>
            </p:cNvSpPr>
            <p:nvPr/>
          </p:nvSpPr>
          <p:spPr bwMode="auto">
            <a:xfrm>
              <a:off x="2597156" y="2779108"/>
              <a:ext cx="550418" cy="1978191"/>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48" name="Freeform 13"/>
            <p:cNvSpPr>
              <a:spLocks/>
            </p:cNvSpPr>
            <p:nvPr/>
          </p:nvSpPr>
          <p:spPr bwMode="auto">
            <a:xfrm>
              <a:off x="3174622" y="4730255"/>
              <a:ext cx="519314" cy="1210171"/>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49" name="Freeform 14"/>
            <p:cNvSpPr>
              <a:spLocks/>
            </p:cNvSpPr>
            <p:nvPr/>
          </p:nvSpPr>
          <p:spPr bwMode="auto">
            <a:xfrm>
              <a:off x="3305804" y="5630785"/>
              <a:ext cx="146057" cy="309641"/>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50" name="Freeform 15"/>
            <p:cNvSpPr>
              <a:spLocks/>
            </p:cNvSpPr>
            <p:nvPr/>
          </p:nvSpPr>
          <p:spPr bwMode="auto">
            <a:xfrm>
              <a:off x="2572813" y="2818321"/>
              <a:ext cx="700533" cy="2834099"/>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51" name="Freeform 16"/>
            <p:cNvSpPr>
              <a:spLocks/>
            </p:cNvSpPr>
            <p:nvPr/>
          </p:nvSpPr>
          <p:spPr bwMode="auto">
            <a:xfrm>
              <a:off x="2506546" y="285750"/>
              <a:ext cx="90610" cy="2493358"/>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52" name="Freeform 17"/>
            <p:cNvSpPr>
              <a:spLocks/>
            </p:cNvSpPr>
            <p:nvPr/>
          </p:nvSpPr>
          <p:spPr bwMode="auto">
            <a:xfrm>
              <a:off x="2553880" y="2599273"/>
              <a:ext cx="67619" cy="420517"/>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53" name="Freeform 18"/>
            <p:cNvSpPr>
              <a:spLocks/>
            </p:cNvSpPr>
            <p:nvPr/>
          </p:nvSpPr>
          <p:spPr bwMode="auto">
            <a:xfrm>
              <a:off x="3143518" y="4757298"/>
              <a:ext cx="162286" cy="873487"/>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54" name="Freeform 19"/>
            <p:cNvSpPr>
              <a:spLocks/>
            </p:cNvSpPr>
            <p:nvPr/>
          </p:nvSpPr>
          <p:spPr bwMode="auto">
            <a:xfrm>
              <a:off x="3147575" y="1282282"/>
              <a:ext cx="1768913" cy="3447973"/>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55" name="Freeform 20"/>
            <p:cNvSpPr>
              <a:spLocks/>
            </p:cNvSpPr>
            <p:nvPr/>
          </p:nvSpPr>
          <p:spPr bwMode="auto">
            <a:xfrm>
              <a:off x="3273346" y="5652419"/>
              <a:ext cx="137943" cy="288007"/>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56" name="Freeform 21"/>
            <p:cNvSpPr>
              <a:spLocks/>
            </p:cNvSpPr>
            <p:nvPr/>
          </p:nvSpPr>
          <p:spPr bwMode="auto">
            <a:xfrm>
              <a:off x="3143518" y="4655887"/>
              <a:ext cx="31104" cy="189300"/>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57" name="Freeform 22"/>
            <p:cNvSpPr>
              <a:spLocks/>
            </p:cNvSpPr>
            <p:nvPr/>
          </p:nvSpPr>
          <p:spPr bwMode="auto">
            <a:xfrm>
              <a:off x="3211137" y="5410385"/>
              <a:ext cx="204209" cy="530041"/>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grpSp>
      <p:grpSp>
        <p:nvGrpSpPr>
          <p:cNvPr id="1027" name="Group 9"/>
          <p:cNvGrpSpPr>
            <a:grpSpLocks/>
          </p:cNvGrpSpPr>
          <p:nvPr/>
        </p:nvGrpSpPr>
        <p:grpSpPr bwMode="auto">
          <a:xfrm>
            <a:off x="26988" y="0"/>
            <a:ext cx="2357437" cy="6853238"/>
            <a:chOff x="6627813" y="194833"/>
            <a:chExt cx="1952625" cy="5678918"/>
          </a:xfrm>
        </p:grpSpPr>
        <p:sp>
          <p:nvSpPr>
            <p:cNvPr id="1034" name="Freeform 27"/>
            <p:cNvSpPr>
              <a:spLocks/>
            </p:cNvSpPr>
            <p:nvPr/>
          </p:nvSpPr>
          <p:spPr bwMode="auto">
            <a:xfrm>
              <a:off x="6627813" y="194833"/>
              <a:ext cx="408933" cy="3646504"/>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35" name="Freeform 28"/>
            <p:cNvSpPr>
              <a:spLocks/>
            </p:cNvSpPr>
            <p:nvPr/>
          </p:nvSpPr>
          <p:spPr bwMode="auto">
            <a:xfrm>
              <a:off x="7061730" y="3771618"/>
              <a:ext cx="349763" cy="1310216"/>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36" name="Freeform 29"/>
            <p:cNvSpPr>
              <a:spLocks/>
            </p:cNvSpPr>
            <p:nvPr/>
          </p:nvSpPr>
          <p:spPr bwMode="auto">
            <a:xfrm>
              <a:off x="7439105" y="5052893"/>
              <a:ext cx="357653" cy="82085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37" name="Freeform 30"/>
            <p:cNvSpPr>
              <a:spLocks/>
            </p:cNvSpPr>
            <p:nvPr/>
          </p:nvSpPr>
          <p:spPr bwMode="auto">
            <a:xfrm>
              <a:off x="7036746" y="3811082"/>
              <a:ext cx="457585" cy="1853508"/>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38" name="Freeform 31"/>
            <p:cNvSpPr>
              <a:spLocks/>
            </p:cNvSpPr>
            <p:nvPr/>
          </p:nvSpPr>
          <p:spPr bwMode="auto">
            <a:xfrm>
              <a:off x="6993355" y="1263001"/>
              <a:ext cx="144639" cy="2508617"/>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39" name="Freeform 32"/>
            <p:cNvSpPr>
              <a:spLocks/>
            </p:cNvSpPr>
            <p:nvPr/>
          </p:nvSpPr>
          <p:spPr bwMode="auto">
            <a:xfrm>
              <a:off x="7525889" y="5640911"/>
              <a:ext cx="111767" cy="232840"/>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40" name="Freeform 33"/>
            <p:cNvSpPr>
              <a:spLocks/>
            </p:cNvSpPr>
            <p:nvPr/>
          </p:nvSpPr>
          <p:spPr bwMode="auto">
            <a:xfrm>
              <a:off x="7020967" y="3599290"/>
              <a:ext cx="68375" cy="423584"/>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41" name="Freeform 34"/>
            <p:cNvSpPr>
              <a:spLocks/>
            </p:cNvSpPr>
            <p:nvPr/>
          </p:nvSpPr>
          <p:spPr bwMode="auto">
            <a:xfrm>
              <a:off x="7411493" y="2802110"/>
              <a:ext cx="1168945" cy="2250783"/>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42" name="Freeform 35"/>
            <p:cNvSpPr>
              <a:spLocks/>
            </p:cNvSpPr>
            <p:nvPr/>
          </p:nvSpPr>
          <p:spPr bwMode="auto">
            <a:xfrm>
              <a:off x="7494331" y="5664590"/>
              <a:ext cx="99932" cy="209161"/>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43" name="Freeform 36"/>
            <p:cNvSpPr>
              <a:spLocks/>
            </p:cNvSpPr>
            <p:nvPr/>
          </p:nvSpPr>
          <p:spPr bwMode="auto">
            <a:xfrm>
              <a:off x="7411493" y="5081833"/>
              <a:ext cx="114396" cy="559078"/>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44" name="Freeform 37"/>
            <p:cNvSpPr>
              <a:spLocks/>
            </p:cNvSpPr>
            <p:nvPr/>
          </p:nvSpPr>
          <p:spPr bwMode="auto">
            <a:xfrm>
              <a:off x="7411493" y="4977910"/>
              <a:ext cx="32872" cy="189429"/>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45" name="Freeform 38"/>
            <p:cNvSpPr>
              <a:spLocks/>
            </p:cNvSpPr>
            <p:nvPr/>
          </p:nvSpPr>
          <p:spPr bwMode="auto">
            <a:xfrm>
              <a:off x="7439105" y="5434381"/>
              <a:ext cx="174882" cy="439370"/>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30" name="Text Placeholder 2"/>
          <p:cNvSpPr>
            <a:spLocks noGrp="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0361613" y="6130925"/>
            <a:ext cx="1146175" cy="369888"/>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latin typeface="Palatino Linotype" panose="02040502050505030304" pitchFamily="18" charset="0"/>
              </a:defRPr>
            </a:lvl1pPr>
          </a:lstStyle>
          <a:p>
            <a:pPr defTabSz="914400" fontAlgn="base">
              <a:spcBef>
                <a:spcPct val="0"/>
              </a:spcBef>
              <a:spcAft>
                <a:spcPct val="0"/>
              </a:spcAft>
            </a:pPr>
            <a:fld id="{9BB6872B-EBE7-4A23-ACF0-5A5624D8D934}" type="datetimeFigureOut">
              <a:rPr lang="en-US" smtClean="0">
                <a:cs typeface="Arial" panose="020B0604020202020204" pitchFamily="34" charset="0"/>
              </a:rPr>
              <a:pPr defTabSz="914400" fontAlgn="base">
                <a:spcBef>
                  <a:spcPct val="0"/>
                </a:spcBef>
                <a:spcAft>
                  <a:spcPct val="0"/>
                </a:spcAft>
              </a:pPr>
              <a:t>10/8/2016</a:t>
            </a:fld>
            <a:endParaRPr lang="en-US" smtClean="0">
              <a:cs typeface="Arial" panose="020B0604020202020204" pitchFamily="34" charset="0"/>
            </a:endParaRPr>
          </a:p>
        </p:txBody>
      </p:sp>
      <p:sp>
        <p:nvSpPr>
          <p:cNvPr id="5" name="Footer Placeholder 4"/>
          <p:cNvSpPr>
            <a:spLocks noGrp="1"/>
          </p:cNvSpPr>
          <p:nvPr>
            <p:ph type="ftr" sz="quarter" idx="3"/>
          </p:nvPr>
        </p:nvSpPr>
        <p:spPr>
          <a:xfrm>
            <a:off x="2589213" y="6135688"/>
            <a:ext cx="7620000" cy="365125"/>
          </a:xfrm>
          <a:prstGeom prst="rect">
            <a:avLst/>
          </a:prstGeom>
        </p:spPr>
        <p:txBody>
          <a:bodyPr vert="horz" wrap="square" lIns="91440" tIns="45720" rIns="91440" bIns="45720" numCol="1" anchor="ctr" anchorCtr="0" compatLnSpc="1">
            <a:prstTxWarp prst="textNoShape">
              <a:avLst/>
            </a:prstTxWarp>
          </a:bodyPr>
          <a:lstStyle>
            <a:lvl1pPr>
              <a:defRPr sz="900">
                <a:solidFill>
                  <a:srgbClr val="898989"/>
                </a:solidFill>
                <a:latin typeface="Palatino Linotype" panose="02040502050505030304" pitchFamily="18" charset="0"/>
              </a:defRPr>
            </a:lvl1pPr>
          </a:lstStyle>
          <a:p>
            <a:pPr defTabSz="914400" fontAlgn="base">
              <a:spcBef>
                <a:spcPct val="0"/>
              </a:spcBef>
              <a:spcAft>
                <a:spcPct val="0"/>
              </a:spcAft>
            </a:pPr>
            <a:endParaRPr lang="en-US" smtClean="0">
              <a:cs typeface="Arial" panose="020B0604020202020204" pitchFamily="34" charset="0"/>
            </a:endParaRPr>
          </a:p>
        </p:txBody>
      </p:sp>
      <p:sp>
        <p:nvSpPr>
          <p:cNvPr id="6" name="Slide Number Placeholder 5"/>
          <p:cNvSpPr>
            <a:spLocks noGrp="1"/>
          </p:cNvSpPr>
          <p:nvPr>
            <p:ph type="sldNum" sz="quarter" idx="4"/>
          </p:nvPr>
        </p:nvSpPr>
        <p:spPr bwMode="gray">
          <a:xfrm>
            <a:off x="531813" y="787400"/>
            <a:ext cx="779462" cy="365125"/>
          </a:xfrm>
          <a:prstGeom prst="rect">
            <a:avLst/>
          </a:prstGeom>
        </p:spPr>
        <p:txBody>
          <a:bodyPr vert="horz" wrap="square" lIns="91440" tIns="45720" rIns="91440" bIns="45720" numCol="1" anchor="ctr" anchorCtr="0" compatLnSpc="1">
            <a:prstTxWarp prst="textNoShape">
              <a:avLst/>
            </a:prstTxWarp>
          </a:bodyPr>
          <a:lstStyle>
            <a:lvl1pPr algn="r">
              <a:defRPr sz="2000">
                <a:solidFill>
                  <a:srgbClr val="FEFFFF"/>
                </a:solidFill>
                <a:latin typeface="Palatino Linotype" panose="02040502050505030304" pitchFamily="18" charset="0"/>
              </a:defRPr>
            </a:lvl1pPr>
          </a:lstStyle>
          <a:p>
            <a:pPr defTabSz="914400" fontAlgn="base">
              <a:spcBef>
                <a:spcPct val="0"/>
              </a:spcBef>
              <a:spcAft>
                <a:spcPct val="0"/>
              </a:spcAft>
            </a:pPr>
            <a:fld id="{201C7954-2B5B-4D60-A0A3-7E21E399575B}" type="slidenum">
              <a:rPr lang="en-US" smtClean="0">
                <a:cs typeface="Arial" panose="020B0604020202020204" pitchFamily="34" charset="0"/>
              </a:rPr>
              <a:pPr defTabSz="914400" fontAlgn="base">
                <a:spcBef>
                  <a:spcPct val="0"/>
                </a:spcBef>
                <a:spcAft>
                  <a:spcPct val="0"/>
                </a:spcAft>
              </a:pPr>
              <a:t>‹#›</a:t>
            </a:fld>
            <a:endParaRPr lang="en-US" smtClean="0">
              <a:cs typeface="Arial" panose="020B0604020202020204" pitchFamily="34" charset="0"/>
            </a:endParaRPr>
          </a:p>
        </p:txBody>
      </p:sp>
    </p:spTree>
    <p:extLst>
      <p:ext uri="{BB962C8B-B14F-4D97-AF65-F5344CB8AC3E}">
        <p14:creationId xmlns:p14="http://schemas.microsoft.com/office/powerpoint/2010/main" val="360216887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Palatino Linotype" panose="02040502050505030304" pitchFamily="18" charset="0"/>
        </a:defRPr>
      </a:lvl2pPr>
      <a:lvl3pPr algn="l" defTabSz="457200" rtl="0" eaLnBrk="0" fontAlgn="base" hangingPunct="0">
        <a:spcBef>
          <a:spcPct val="0"/>
        </a:spcBef>
        <a:spcAft>
          <a:spcPct val="0"/>
        </a:spcAft>
        <a:defRPr sz="3600">
          <a:solidFill>
            <a:srgbClr val="262626"/>
          </a:solidFill>
          <a:latin typeface="Palatino Linotype" panose="02040502050505030304" pitchFamily="18" charset="0"/>
        </a:defRPr>
      </a:lvl3pPr>
      <a:lvl4pPr algn="l" defTabSz="457200" rtl="0" eaLnBrk="0" fontAlgn="base" hangingPunct="0">
        <a:spcBef>
          <a:spcPct val="0"/>
        </a:spcBef>
        <a:spcAft>
          <a:spcPct val="0"/>
        </a:spcAft>
        <a:defRPr sz="3600">
          <a:solidFill>
            <a:srgbClr val="262626"/>
          </a:solidFill>
          <a:latin typeface="Palatino Linotype" panose="02040502050505030304" pitchFamily="18" charset="0"/>
        </a:defRPr>
      </a:lvl4pPr>
      <a:lvl5pPr algn="l" defTabSz="457200" rtl="0" eaLnBrk="0" fontAlgn="base" hangingPunct="0">
        <a:spcBef>
          <a:spcPct val="0"/>
        </a:spcBef>
        <a:spcAft>
          <a:spcPct val="0"/>
        </a:spcAft>
        <a:defRPr sz="3600">
          <a:solidFill>
            <a:srgbClr val="262626"/>
          </a:solidFill>
          <a:latin typeface="Palatino Linotype" panose="02040502050505030304"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sz="3200"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2" Type="http://schemas.openxmlformats.org/officeDocument/2006/relationships/hyperlink" Target="http://nurseslabs.com/antianginal-drugs/" TargetMode="External"/><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tile tx="0" ty="0" sx="100000" sy="100000" flip="none" algn="ctr"/>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28688" y="2355850"/>
            <a:ext cx="8636000" cy="2373313"/>
          </a:xfrm>
          <a:pattFill prst="pct5">
            <a:fgClr>
              <a:schemeClr val="accent1"/>
            </a:fgClr>
            <a:bgClr>
              <a:schemeClr val="bg1"/>
            </a:bgClr>
          </a:pattFill>
        </p:spPr>
        <p:txBody>
          <a:bodyPr rtlCol="0"/>
          <a:lstStyle/>
          <a:p>
            <a:pPr fontAlgn="auto">
              <a:spcAft>
                <a:spcPts val="0"/>
              </a:spcAft>
              <a:defRPr/>
            </a:pPr>
            <a:r>
              <a:rPr lang="en-US" dirty="0" smtClean="0">
                <a:solidFill>
                  <a:schemeClr val="accent5"/>
                </a:solidFill>
              </a:rPr>
              <a:t>MCQ for Nursing Students 5</a:t>
            </a:r>
            <a:br>
              <a:rPr lang="en-US" dirty="0" smtClean="0">
                <a:solidFill>
                  <a:schemeClr val="accent5"/>
                </a:solidFill>
              </a:rPr>
            </a:br>
            <a:endParaRPr lang="en-US" dirty="0">
              <a:solidFill>
                <a:schemeClr val="accent5"/>
              </a:solidFill>
            </a:endParaRPr>
          </a:p>
        </p:txBody>
      </p:sp>
    </p:spTree>
    <p:extLst>
      <p:ext uri="{BB962C8B-B14F-4D97-AF65-F5344CB8AC3E}">
        <p14:creationId xmlns:p14="http://schemas.microsoft.com/office/powerpoint/2010/main" val="2154275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9. A clinic patient has a hemoglobin concentration of 10.8 g/</a:t>
            </a:r>
            <a:r>
              <a:rPr lang="en-US" b="1" dirty="0" err="1"/>
              <a:t>dL</a:t>
            </a:r>
            <a:r>
              <a:rPr lang="en-US" b="1" dirty="0"/>
              <a:t> and reports sticking to a strict vegetarian diet. Which of the follow nutritional advice is appropriate?</a:t>
            </a:r>
            <a:endParaRPr lang="en-US" dirty="0" smtClean="0"/>
          </a:p>
        </p:txBody>
      </p:sp>
      <p:sp>
        <p:nvSpPr>
          <p:cNvPr id="36867" name="Text Placeholder 9"/>
          <p:cNvSpPr>
            <a:spLocks noGrp="1"/>
          </p:cNvSpPr>
          <p:nvPr>
            <p:ph type="body" sz="quarter" idx="13"/>
          </p:nvPr>
        </p:nvSpPr>
        <p:spPr>
          <a:xfrm>
            <a:off x="621145" y="1463675"/>
            <a:ext cx="9880600" cy="2049463"/>
          </a:xfrm>
        </p:spPr>
        <p:txBody>
          <a:bodyPr/>
          <a:lstStyle/>
          <a:p>
            <a:pPr eaLnBrk="1" hangingPunct="1"/>
            <a:r>
              <a:rPr lang="en-US" dirty="0"/>
              <a:t>A. The diet is providing adequate sources of iron and requires no changes.</a:t>
            </a:r>
            <a:br>
              <a:rPr lang="en-US" dirty="0"/>
            </a:br>
            <a:r>
              <a:rPr lang="en-US" dirty="0"/>
              <a:t>B. The patient should add meat to her diet; a vegetarian diet is not advised.</a:t>
            </a:r>
            <a:br>
              <a:rPr lang="en-US" dirty="0"/>
            </a:br>
            <a:r>
              <a:rPr lang="en-US" dirty="0"/>
              <a:t>C. The patient should use iron cookware to prepare foods, such as dark green, leafy vegetables and legumes, which are high in iron.</a:t>
            </a:r>
            <a:br>
              <a:rPr lang="en-US" dirty="0"/>
            </a:br>
            <a:r>
              <a:rPr lang="en-US" dirty="0"/>
              <a:t>D. A cup of coffee or tea should be added to every meal.</a:t>
            </a:r>
            <a:endParaRPr lang="en-US" dirty="0" smtClean="0"/>
          </a:p>
        </p:txBody>
      </p:sp>
      <p:sp>
        <p:nvSpPr>
          <p:cNvPr id="9" name="Text Placeholder 8"/>
          <p:cNvSpPr>
            <a:spLocks noGrp="1"/>
          </p:cNvSpPr>
          <p:nvPr>
            <p:ph type="body" sz="half" idx="2"/>
          </p:nvPr>
        </p:nvSpPr>
        <p:spPr>
          <a:xfrm>
            <a:off x="1444040" y="4059382"/>
            <a:ext cx="10453688" cy="3175607"/>
          </a:xfrm>
        </p:spPr>
        <p:txBody>
          <a:bodyPr>
            <a:normAutofit/>
          </a:bodyPr>
          <a:lstStyle/>
          <a:p>
            <a:r>
              <a:rPr dirty="0" smtClean="0">
                <a:solidFill>
                  <a:srgbClr val="0070C0"/>
                </a:solidFill>
              </a:rPr>
              <a:t>The answer is </a:t>
            </a:r>
            <a:r>
              <a:rPr lang="en-US" b="1" dirty="0" smtClean="0"/>
              <a:t>C.     </a:t>
            </a:r>
            <a:r>
              <a:rPr lang="en-US" b="1" dirty="0"/>
              <a:t>The patient should use iron cookware to prepare foods, such as dark green, leafy vegetables and legumes, which are high in iron.</a:t>
            </a:r>
            <a:endParaRPr lang="en-US" dirty="0"/>
          </a:p>
          <a:p>
            <a:r>
              <a:rPr lang="en-US" dirty="0"/>
              <a:t>Normal hemoglobin values range from 11.5-15.0. This vegetarian patient is mildly anemic. When food is prepared in iron cookware its iron content is increased. In addition, dark green leafy vegetables, such as spinach and kale, and legumes are high in iron. Mild anemia does not require that animal sources of iron be added to the diet. Many non-animal sources are available. Coffee and tea increase gastrointestinal activity and inhibit absorption of iron.</a:t>
            </a:r>
          </a:p>
          <a:p>
            <a:pPr>
              <a:defRPr/>
            </a:pPr>
            <a:r>
              <a:rPr b="1" dirty="0" smtClean="0"/>
              <a:t>    </a:t>
            </a:r>
            <a:endParaRPr dirty="0">
              <a:solidFill>
                <a:srgbClr val="0070C0"/>
              </a:solidFill>
            </a:endParaRPr>
          </a:p>
        </p:txBody>
      </p:sp>
    </p:spTree>
    <p:extLst>
      <p:ext uri="{BB962C8B-B14F-4D97-AF65-F5344CB8AC3E}">
        <p14:creationId xmlns:p14="http://schemas.microsoft.com/office/powerpoint/2010/main" val="22104045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10. A hospitalized patient is receiving packed red blood cells (PRBCs) for treatment of severe anemia. Which of the following is the most accurate statement?</a:t>
            </a:r>
            <a:endParaRPr lang="en-US" dirty="0" smtClean="0"/>
          </a:p>
        </p:txBody>
      </p:sp>
      <p:sp>
        <p:nvSpPr>
          <p:cNvPr id="36867" name="Text Placeholder 9"/>
          <p:cNvSpPr>
            <a:spLocks noGrp="1"/>
          </p:cNvSpPr>
          <p:nvPr>
            <p:ph type="body" sz="quarter" idx="13"/>
          </p:nvPr>
        </p:nvSpPr>
        <p:spPr>
          <a:xfrm>
            <a:off x="635000" y="1265960"/>
            <a:ext cx="9880600" cy="2049463"/>
          </a:xfrm>
        </p:spPr>
        <p:txBody>
          <a:bodyPr/>
          <a:lstStyle/>
          <a:p>
            <a:pPr eaLnBrk="1" hangingPunct="1"/>
            <a:r>
              <a:rPr lang="en-US" dirty="0"/>
              <a:t>A. Transfusion reaction is most likely immediately after the infusion is completed.</a:t>
            </a:r>
            <a:br>
              <a:rPr lang="en-US" dirty="0"/>
            </a:br>
            <a:r>
              <a:rPr lang="en-US" dirty="0"/>
              <a:t>B. PRBCs are best infused slowly through a 20g. IV catheter.</a:t>
            </a:r>
            <a:br>
              <a:rPr lang="en-US" dirty="0"/>
            </a:br>
            <a:r>
              <a:rPr lang="en-US" dirty="0"/>
              <a:t>C. PRBCs should be flushed with a 5% dextrose solution.</a:t>
            </a:r>
            <a:br>
              <a:rPr lang="en-US" dirty="0"/>
            </a:br>
            <a:r>
              <a:rPr lang="en-US" dirty="0"/>
              <a:t>D. A nurse should remain in the room during the first 15 minutes of infusion.</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r>
              <a:rPr dirty="0" smtClean="0">
                <a:solidFill>
                  <a:srgbClr val="0070C0"/>
                </a:solidFill>
              </a:rPr>
              <a:t>The answer is </a:t>
            </a:r>
            <a:r>
              <a:rPr lang="en-US" b="1" dirty="0" smtClean="0"/>
              <a:t>D.     </a:t>
            </a:r>
            <a:r>
              <a:rPr lang="en-US" b="1" dirty="0"/>
              <a:t>A nurse should remain in the room during the first 15 minutes of infusion.</a:t>
            </a:r>
            <a:endParaRPr lang="en-US" dirty="0"/>
          </a:p>
          <a:p>
            <a:r>
              <a:rPr lang="en-US" dirty="0"/>
              <a:t>Transfusion reaction is most likely during the first 15 minutes of infusion, and a nurse should be present during this period. PRBCs should be infused through a 19g or larger IV catheter to avoid slow flow, which can cause clotting. PRBCs must be flushed with 0.45% normal saline solution. Other intravenous solutions will hemolyze the cells.</a:t>
            </a:r>
          </a:p>
          <a:p>
            <a:pPr>
              <a:defRPr/>
            </a:pPr>
            <a:r>
              <a:rPr b="1" dirty="0" smtClean="0"/>
              <a:t>     </a:t>
            </a:r>
            <a:endParaRPr dirty="0">
              <a:solidFill>
                <a:srgbClr val="0070C0"/>
              </a:solidFill>
            </a:endParaRPr>
          </a:p>
        </p:txBody>
      </p:sp>
    </p:spTree>
    <p:extLst>
      <p:ext uri="{BB962C8B-B14F-4D97-AF65-F5344CB8AC3E}">
        <p14:creationId xmlns:p14="http://schemas.microsoft.com/office/powerpoint/2010/main" val="25520495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11. Emergency department triage is an important nursing function. A nurse working the evening shift is presented with four patients at the same time. Which of the following patients should be assigned the highest priority?</a:t>
            </a:r>
            <a:endParaRPr lang="en-US" dirty="0" smtClean="0"/>
          </a:p>
        </p:txBody>
      </p:sp>
      <p:sp>
        <p:nvSpPr>
          <p:cNvPr id="36867" name="Text Placeholder 9"/>
          <p:cNvSpPr>
            <a:spLocks noGrp="1"/>
          </p:cNvSpPr>
          <p:nvPr>
            <p:ph type="body" sz="quarter" idx="13"/>
          </p:nvPr>
        </p:nvSpPr>
        <p:spPr>
          <a:xfrm>
            <a:off x="697710" y="1463675"/>
            <a:ext cx="9880600" cy="2049463"/>
          </a:xfrm>
        </p:spPr>
        <p:txBody>
          <a:bodyPr/>
          <a:lstStyle/>
          <a:p>
            <a:pPr eaLnBrk="1" hangingPunct="1"/>
            <a:r>
              <a:rPr lang="en-US" dirty="0"/>
              <a:t>A. A patient with low-grade fever, headache, and myalgias for the past 72 hours.</a:t>
            </a:r>
            <a:br>
              <a:rPr lang="en-US" dirty="0"/>
            </a:br>
            <a:r>
              <a:rPr lang="en-US" dirty="0"/>
              <a:t>B. A patient who is unable to bear weight on the left foot, with swelling and bruising following a running accident.</a:t>
            </a:r>
            <a:br>
              <a:rPr lang="en-US" dirty="0"/>
            </a:br>
            <a:r>
              <a:rPr lang="en-US" dirty="0"/>
              <a:t>C. A patient with abdominal and chest pain following a large, spicy meal.</a:t>
            </a:r>
            <a:br>
              <a:rPr lang="en-US" dirty="0"/>
            </a:br>
            <a:r>
              <a:rPr lang="en-US" dirty="0"/>
              <a:t>D. A child with a one-inch bleeding laceration on the chin but otherwise well after falling while jumping on his bed.</a:t>
            </a:r>
            <a:endParaRPr lang="en-US" dirty="0" smtClean="0"/>
          </a:p>
        </p:txBody>
      </p:sp>
      <p:sp>
        <p:nvSpPr>
          <p:cNvPr id="9" name="Text Placeholder 8"/>
          <p:cNvSpPr>
            <a:spLocks noGrp="1"/>
          </p:cNvSpPr>
          <p:nvPr>
            <p:ph type="body" sz="half" idx="2"/>
          </p:nvPr>
        </p:nvSpPr>
        <p:spPr>
          <a:xfrm>
            <a:off x="1177635" y="3726873"/>
            <a:ext cx="10889673" cy="3131127"/>
          </a:xfrm>
        </p:spPr>
        <p:txBody>
          <a:bodyPr>
            <a:noAutofit/>
          </a:bodyPr>
          <a:lstStyle/>
          <a:p>
            <a:r>
              <a:rPr sz="1900" dirty="0" smtClean="0">
                <a:solidFill>
                  <a:srgbClr val="0070C0"/>
                </a:solidFill>
              </a:rPr>
              <a:t>The answer is </a:t>
            </a:r>
            <a:r>
              <a:rPr lang="en-US" sz="1900" b="1" dirty="0" smtClean="0"/>
              <a:t>C.    </a:t>
            </a:r>
            <a:r>
              <a:rPr lang="en-US" sz="1900" b="1" dirty="0"/>
              <a:t>A patient with abdominal and chest pain following a large, spicy meal.</a:t>
            </a:r>
            <a:endParaRPr lang="en-US" sz="1900" dirty="0"/>
          </a:p>
          <a:p>
            <a:r>
              <a:rPr lang="en-US" sz="1900" dirty="0"/>
              <a:t>Emergency triage involves quick patient assessment to prioritize the need for further evaluation and care. Patients with trauma, chest pain, respiratory distress, or acute neurological changes are always classified number one priority. Though the patient with chest pain presented in the question recently ate a spicy meal and may be suffering from heartburn, he also may be having an acute myocardial infarction and require urgent attention. The patient with fever, headache and muscle aches (classic flu symptoms) should be classified as non-urgent. The patient with the foot injury may have sustained a sprain or fracture, and the limb should be x-rayed as soon as is practical, but the damage is unlikely to worsen if there is a delay. The child’s chin laceration may need to be sutured but is also non-urgent.</a:t>
            </a:r>
          </a:p>
          <a:p>
            <a:pPr>
              <a:defRPr/>
            </a:pPr>
            <a:r>
              <a:rPr sz="1900" b="1" dirty="0" smtClean="0"/>
              <a:t>     </a:t>
            </a:r>
            <a:endParaRPr sz="1900" dirty="0">
              <a:solidFill>
                <a:srgbClr val="0070C0"/>
              </a:solidFill>
            </a:endParaRPr>
          </a:p>
        </p:txBody>
      </p:sp>
    </p:spTree>
    <p:extLst>
      <p:ext uri="{BB962C8B-B14F-4D97-AF65-F5344CB8AC3E}">
        <p14:creationId xmlns:p14="http://schemas.microsoft.com/office/powerpoint/2010/main" val="21270206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75792"/>
            <a:ext cx="11499850" cy="1201737"/>
          </a:xfrm>
        </p:spPr>
        <p:txBody>
          <a:bodyPr>
            <a:normAutofit/>
          </a:bodyPr>
          <a:lstStyle/>
          <a:p>
            <a:r>
              <a:rPr lang="en-US" b="1" dirty="0"/>
              <a:t>12. A patient is admitted to the hospital with a calcium level of 6.0 mg/</a:t>
            </a:r>
            <a:r>
              <a:rPr lang="en-US" b="1" dirty="0" err="1"/>
              <a:t>dL</a:t>
            </a:r>
            <a:r>
              <a:rPr lang="en-US" b="1" dirty="0"/>
              <a:t>. Which of the following symptoms would you NOT expect to see in this patient?</a:t>
            </a:r>
            <a:endParaRPr lang="en-US" dirty="0" smtClean="0"/>
          </a:p>
        </p:txBody>
      </p:sp>
      <p:sp>
        <p:nvSpPr>
          <p:cNvPr id="36867" name="Text Placeholder 9"/>
          <p:cNvSpPr>
            <a:spLocks noGrp="1"/>
          </p:cNvSpPr>
          <p:nvPr>
            <p:ph type="body" sz="quarter" idx="13"/>
          </p:nvPr>
        </p:nvSpPr>
        <p:spPr>
          <a:xfrm>
            <a:off x="1057275" y="876660"/>
            <a:ext cx="9880600" cy="2049463"/>
          </a:xfrm>
        </p:spPr>
        <p:txBody>
          <a:bodyPr/>
          <a:lstStyle/>
          <a:p>
            <a:pPr eaLnBrk="1" hangingPunct="1"/>
            <a:r>
              <a:rPr lang="en-US" dirty="0"/>
              <a:t>A. Numbness in hands and feet.</a:t>
            </a:r>
            <a:br>
              <a:rPr lang="en-US" dirty="0"/>
            </a:br>
            <a:r>
              <a:rPr lang="en-US" dirty="0"/>
              <a:t>B. Muscle cramping.</a:t>
            </a:r>
            <a:br>
              <a:rPr lang="en-US" dirty="0"/>
            </a:br>
            <a:r>
              <a:rPr lang="en-US" dirty="0"/>
              <a:t>C. Hypoactive bowel sounds.</a:t>
            </a:r>
            <a:br>
              <a:rPr lang="en-US" dirty="0"/>
            </a:br>
            <a:r>
              <a:rPr lang="en-US" dirty="0"/>
              <a:t>D. Positive Chvostek’s sign.</a:t>
            </a:r>
            <a:endParaRPr lang="en-US" dirty="0" smtClean="0"/>
          </a:p>
        </p:txBody>
      </p:sp>
      <p:sp>
        <p:nvSpPr>
          <p:cNvPr id="9" name="Text Placeholder 8"/>
          <p:cNvSpPr>
            <a:spLocks noGrp="1"/>
          </p:cNvSpPr>
          <p:nvPr>
            <p:ph type="body" sz="half" idx="2"/>
          </p:nvPr>
        </p:nvSpPr>
        <p:spPr>
          <a:xfrm>
            <a:off x="1293812" y="3526991"/>
            <a:ext cx="10453688" cy="2498725"/>
          </a:xfrm>
        </p:spPr>
        <p:txBody>
          <a:bodyPr>
            <a:noAutofit/>
          </a:bodyPr>
          <a:lstStyle/>
          <a:p>
            <a:r>
              <a:rPr dirty="0" smtClean="0">
                <a:solidFill>
                  <a:srgbClr val="0070C0"/>
                </a:solidFill>
              </a:rPr>
              <a:t>The answer is </a:t>
            </a:r>
            <a:r>
              <a:rPr lang="en-US" b="1" dirty="0" smtClean="0"/>
              <a:t>C.     </a:t>
            </a:r>
            <a:r>
              <a:rPr lang="en-US" b="1" dirty="0"/>
              <a:t>Hypoactive bowel sounds.</a:t>
            </a:r>
            <a:endParaRPr lang="en-US" dirty="0"/>
          </a:p>
          <a:p>
            <a:r>
              <a:rPr lang="en-US" dirty="0"/>
              <a:t>Normal serum calcium is 8.5 – 10 mg/</a:t>
            </a:r>
            <a:r>
              <a:rPr lang="en-US" dirty="0" err="1"/>
              <a:t>dL</a:t>
            </a:r>
            <a:r>
              <a:rPr lang="en-US" dirty="0"/>
              <a:t>. The patient is hypocalcemic. Increased gastric motility, resulting in hyperactive (not hypoactive) bowel sounds, abdominal cramping and diarrhea is an indication of hypocalcemia. Numbness in hands and feet and muscle cramps are also signs of hypocalcemia. Positive Chvostek’s sign refers to the sustained twitching of facial muscles following tapping in the area of the cheekbone and is a hallmark of hypocalcemia.</a:t>
            </a:r>
          </a:p>
          <a:p>
            <a:pPr>
              <a:defRPr/>
            </a:pPr>
            <a:r>
              <a:rPr b="1" dirty="0" smtClean="0"/>
              <a:t>     </a:t>
            </a:r>
            <a:endParaRPr dirty="0">
              <a:solidFill>
                <a:srgbClr val="0070C0"/>
              </a:solidFill>
            </a:endParaRPr>
          </a:p>
        </p:txBody>
      </p:sp>
    </p:spTree>
    <p:extLst>
      <p:ext uri="{BB962C8B-B14F-4D97-AF65-F5344CB8AC3E}">
        <p14:creationId xmlns:p14="http://schemas.microsoft.com/office/powerpoint/2010/main" val="39424406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13. A nurse cares for a patient who has a nasogastric tube attached to low suction because of a suspected bowel obstruction. Which of the following arterial blood gas results might be expected in this patient?</a:t>
            </a:r>
            <a:endParaRPr lang="en-US" dirty="0" smtClean="0"/>
          </a:p>
        </p:txBody>
      </p:sp>
      <p:sp>
        <p:nvSpPr>
          <p:cNvPr id="36867" name="Text Placeholder 9"/>
          <p:cNvSpPr>
            <a:spLocks noGrp="1"/>
          </p:cNvSpPr>
          <p:nvPr>
            <p:ph type="body" sz="quarter" idx="13"/>
          </p:nvPr>
        </p:nvSpPr>
        <p:spPr>
          <a:xfrm>
            <a:off x="953655" y="1141268"/>
            <a:ext cx="9880600" cy="2049463"/>
          </a:xfrm>
        </p:spPr>
        <p:txBody>
          <a:bodyPr/>
          <a:lstStyle/>
          <a:p>
            <a:pPr eaLnBrk="1" hangingPunct="1"/>
            <a:r>
              <a:rPr lang="en-US" dirty="0"/>
              <a:t>A. pH 7.52, PCO2 54 mmHg.</a:t>
            </a:r>
            <a:br>
              <a:rPr lang="en-US" dirty="0"/>
            </a:br>
            <a:r>
              <a:rPr lang="en-US" dirty="0"/>
              <a:t>B. pH 7.42, PCO2 40 mmHg.</a:t>
            </a:r>
            <a:br>
              <a:rPr lang="en-US" dirty="0"/>
            </a:br>
            <a:r>
              <a:rPr lang="en-US" dirty="0"/>
              <a:t>C. pH 7.25, PCO2 25 mmHg.</a:t>
            </a:r>
            <a:br>
              <a:rPr lang="en-US" dirty="0"/>
            </a:br>
            <a:r>
              <a:rPr lang="en-US" dirty="0"/>
              <a:t>D. pH 7.38, PCO2 36 mmHg.</a:t>
            </a:r>
            <a:endParaRPr lang="en-US" dirty="0" smtClean="0"/>
          </a:p>
        </p:txBody>
      </p:sp>
      <p:sp>
        <p:nvSpPr>
          <p:cNvPr id="9" name="Text Placeholder 8"/>
          <p:cNvSpPr>
            <a:spLocks noGrp="1"/>
          </p:cNvSpPr>
          <p:nvPr>
            <p:ph type="body" sz="half" idx="2"/>
          </p:nvPr>
        </p:nvSpPr>
        <p:spPr>
          <a:xfrm>
            <a:off x="1516207" y="3943639"/>
            <a:ext cx="10453688" cy="2498725"/>
          </a:xfrm>
        </p:spPr>
        <p:txBody>
          <a:bodyPr>
            <a:normAutofit/>
          </a:bodyPr>
          <a:lstStyle/>
          <a:p>
            <a:r>
              <a:rPr dirty="0" smtClean="0">
                <a:solidFill>
                  <a:srgbClr val="0070C0"/>
                </a:solidFill>
              </a:rPr>
              <a:t>The answer is </a:t>
            </a:r>
            <a:r>
              <a:rPr lang="en-US" b="1" dirty="0" smtClean="0"/>
              <a:t>A.     </a:t>
            </a:r>
            <a:r>
              <a:rPr lang="en-US" b="1" dirty="0"/>
              <a:t>pH 7.52, PCO2 54 mmHg.</a:t>
            </a:r>
            <a:endParaRPr lang="en-US" dirty="0"/>
          </a:p>
          <a:p>
            <a:r>
              <a:rPr lang="en-US" dirty="0"/>
              <a:t>A patient on nasogastric suction is at risk of metabolic alkalosis as a result of loss of hydrochloric acid in gastric fluid. Of the answers given, only answer A (pH 7.52, PCO2 54 mm Hg) represents alkalosis. Answer B is a normal blood gas. Answer C represents respiratory acidosis. Answer D is borderline normal with slightly low PCO2.</a:t>
            </a:r>
          </a:p>
          <a:p>
            <a:pPr>
              <a:defRPr/>
            </a:pPr>
            <a:r>
              <a:rPr b="1" dirty="0" smtClean="0"/>
              <a:t>    </a:t>
            </a:r>
            <a:endParaRPr dirty="0">
              <a:solidFill>
                <a:srgbClr val="0070C0"/>
              </a:solidFill>
            </a:endParaRPr>
          </a:p>
        </p:txBody>
      </p:sp>
    </p:spTree>
    <p:extLst>
      <p:ext uri="{BB962C8B-B14F-4D97-AF65-F5344CB8AC3E}">
        <p14:creationId xmlns:p14="http://schemas.microsoft.com/office/powerpoint/2010/main" val="21861702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Autofit/>
          </a:bodyPr>
          <a:lstStyle/>
          <a:p>
            <a:r>
              <a:rPr lang="en-US" b="1" dirty="0"/>
              <a:t>14. A patient is admitted to the hospital for routine elective surgery. Included in the list of current medications is Coumadin (warfarin) at a high dose. Concerned about the possible effects of the drug, particularly in a patient scheduled for surgery, the nurse anticipates which of the following actions?</a:t>
            </a:r>
            <a:endParaRPr lang="en-US" dirty="0" smtClean="0"/>
          </a:p>
        </p:txBody>
      </p:sp>
      <p:sp>
        <p:nvSpPr>
          <p:cNvPr id="36867" name="Text Placeholder 9"/>
          <p:cNvSpPr>
            <a:spLocks noGrp="1"/>
          </p:cNvSpPr>
          <p:nvPr>
            <p:ph type="body" sz="quarter" idx="13"/>
          </p:nvPr>
        </p:nvSpPr>
        <p:spPr>
          <a:xfrm>
            <a:off x="728335" y="1844059"/>
            <a:ext cx="9880600" cy="2049463"/>
          </a:xfrm>
        </p:spPr>
        <p:txBody>
          <a:bodyPr/>
          <a:lstStyle/>
          <a:p>
            <a:pPr eaLnBrk="1" hangingPunct="1"/>
            <a:r>
              <a:rPr lang="en-US" dirty="0"/>
              <a:t>A. Draw a blood sample for prothrombin (PT) and international normalized ratio (INR) level.</a:t>
            </a:r>
            <a:br>
              <a:rPr lang="en-US" dirty="0"/>
            </a:br>
            <a:r>
              <a:rPr lang="en-US" dirty="0"/>
              <a:t>B. Administer vitamin K.</a:t>
            </a:r>
            <a:br>
              <a:rPr lang="en-US" dirty="0"/>
            </a:br>
            <a:r>
              <a:rPr lang="en-US" dirty="0"/>
              <a:t>C. Draw a blood sample for type and </a:t>
            </a:r>
            <a:r>
              <a:rPr lang="en-US" dirty="0" err="1"/>
              <a:t>crossmatch</a:t>
            </a:r>
            <a:r>
              <a:rPr lang="en-US" dirty="0"/>
              <a:t> and request blood from the blood bank.</a:t>
            </a:r>
            <a:br>
              <a:rPr lang="en-US" dirty="0"/>
            </a:br>
            <a:r>
              <a:rPr lang="en-US" dirty="0"/>
              <a:t>D. Cancel the surgery after the patient reports stopping the Coumadin one week previously.</a:t>
            </a:r>
            <a:endParaRPr lang="en-US" dirty="0" smtClean="0"/>
          </a:p>
        </p:txBody>
      </p:sp>
      <p:sp>
        <p:nvSpPr>
          <p:cNvPr id="9" name="Text Placeholder 8"/>
          <p:cNvSpPr>
            <a:spLocks noGrp="1"/>
          </p:cNvSpPr>
          <p:nvPr>
            <p:ph type="body" sz="half" idx="2"/>
          </p:nvPr>
        </p:nvSpPr>
        <p:spPr>
          <a:xfrm>
            <a:off x="1557770" y="4273906"/>
            <a:ext cx="10453688" cy="2181726"/>
          </a:xfrm>
        </p:spPr>
        <p:txBody>
          <a:bodyPr>
            <a:noAutofit/>
          </a:bodyPr>
          <a:lstStyle/>
          <a:p>
            <a:r>
              <a:rPr sz="1800" dirty="0" smtClean="0">
                <a:solidFill>
                  <a:srgbClr val="0070C0"/>
                </a:solidFill>
              </a:rPr>
              <a:t>The answer is </a:t>
            </a:r>
            <a:r>
              <a:rPr lang="en-US" sz="1800" b="1" dirty="0" smtClean="0"/>
              <a:t>A.     </a:t>
            </a:r>
            <a:r>
              <a:rPr lang="en-US" sz="1800" b="1" dirty="0"/>
              <a:t>Draw a blood sample for prothrombin (PT) and international normalized ratio (INR) level.</a:t>
            </a:r>
            <a:endParaRPr lang="en-US" sz="1800" dirty="0"/>
          </a:p>
          <a:p>
            <a:r>
              <a:rPr lang="en-US" sz="1800" dirty="0"/>
              <a:t>The effect of Coumadin is to inhibit clotting. The next step is to check the PT and INR to determine the patient’s anticoagulation status and risk of bleeding. Vitamin K is an antidote to Coumadin and may be used in a patient who is at imminent risk of dangerous bleeding. Preparation for transfusion, as described in option C, is only indicated in the case of significant blood loss. If lab results indicate an anticoagulation level that would place the patient at risk of excessive bleeding, the surgeon may choose to delay surgery and discontinue the medication.</a:t>
            </a:r>
          </a:p>
          <a:p>
            <a:pPr>
              <a:defRPr/>
            </a:pPr>
            <a:r>
              <a:rPr sz="1800" b="1" dirty="0" smtClean="0"/>
              <a:t>     </a:t>
            </a:r>
            <a:endParaRPr sz="1800" dirty="0">
              <a:solidFill>
                <a:srgbClr val="0070C0"/>
              </a:solidFill>
            </a:endParaRPr>
          </a:p>
        </p:txBody>
      </p:sp>
    </p:spTree>
    <p:extLst>
      <p:ext uri="{BB962C8B-B14F-4D97-AF65-F5344CB8AC3E}">
        <p14:creationId xmlns:p14="http://schemas.microsoft.com/office/powerpoint/2010/main" val="12988186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15. The follow lab results are received for a patient. Which of the following results are abnormal? Note: More than one answer may be correct.</a:t>
            </a:r>
            <a:endParaRPr lang="en-US" dirty="0" smtClean="0"/>
          </a:p>
        </p:txBody>
      </p:sp>
      <p:sp>
        <p:nvSpPr>
          <p:cNvPr id="36867" name="Text Placeholder 9"/>
          <p:cNvSpPr>
            <a:spLocks noGrp="1"/>
          </p:cNvSpPr>
          <p:nvPr>
            <p:ph type="body" sz="quarter" idx="13"/>
          </p:nvPr>
        </p:nvSpPr>
        <p:spPr>
          <a:xfrm>
            <a:off x="1272309" y="862806"/>
            <a:ext cx="9880600" cy="2049463"/>
          </a:xfrm>
        </p:spPr>
        <p:txBody>
          <a:bodyPr/>
          <a:lstStyle/>
          <a:p>
            <a:pPr eaLnBrk="1" hangingPunct="1"/>
            <a:r>
              <a:rPr lang="en-US" dirty="0"/>
              <a:t>A. Hemoglobin 10.4 g/</a:t>
            </a:r>
            <a:r>
              <a:rPr lang="en-US" dirty="0" err="1"/>
              <a:t>dL</a:t>
            </a:r>
            <a:r>
              <a:rPr lang="en-US" dirty="0"/>
              <a:t>.</a:t>
            </a:r>
            <a:br>
              <a:rPr lang="en-US" dirty="0"/>
            </a:br>
            <a:r>
              <a:rPr lang="en-US" dirty="0"/>
              <a:t>B. Total cholesterol 340 mg/dL.</a:t>
            </a:r>
            <a:br>
              <a:rPr lang="en-US" dirty="0"/>
            </a:br>
            <a:r>
              <a:rPr lang="en-US" dirty="0"/>
              <a:t>C. Total serum protein 7.0 g/dL.</a:t>
            </a:r>
            <a:br>
              <a:rPr lang="en-US" dirty="0"/>
            </a:br>
            <a:r>
              <a:rPr lang="en-US" dirty="0"/>
              <a:t>D. Glycosylated hemoglobin A1C 5.4%.</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r>
              <a:rPr dirty="0" smtClean="0">
                <a:solidFill>
                  <a:srgbClr val="0070C0"/>
                </a:solidFill>
              </a:rPr>
              <a:t>The answer is </a:t>
            </a:r>
            <a:r>
              <a:rPr lang="en-US" b="1" dirty="0" smtClean="0"/>
              <a:t>A and </a:t>
            </a:r>
            <a:r>
              <a:rPr lang="en-US" b="1" dirty="0"/>
              <a:t>B</a:t>
            </a:r>
            <a:endParaRPr lang="en-US" dirty="0"/>
          </a:p>
          <a:p>
            <a:r>
              <a:rPr lang="en-US" dirty="0"/>
              <a:t>Normal hemoglobin in adults is 12 – 16 g/</a:t>
            </a:r>
            <a:r>
              <a:rPr lang="en-US" dirty="0" err="1"/>
              <a:t>dL</a:t>
            </a:r>
            <a:r>
              <a:rPr lang="en-US" dirty="0"/>
              <a:t>. Total cholesterol levels of 200 mg/</a:t>
            </a:r>
            <a:r>
              <a:rPr lang="en-US" dirty="0" err="1"/>
              <a:t>dL</a:t>
            </a:r>
            <a:r>
              <a:rPr lang="en-US" dirty="0"/>
              <a:t> or below are considered normal. Total serum protein of 7.0-g/</a:t>
            </a:r>
            <a:r>
              <a:rPr lang="en-US" dirty="0" err="1"/>
              <a:t>dL</a:t>
            </a:r>
            <a:r>
              <a:rPr lang="en-US" dirty="0"/>
              <a:t> and glycosylated hemoglobin A1c of 5.4% are both normal levels.</a:t>
            </a:r>
          </a:p>
          <a:p>
            <a:pPr>
              <a:defRPr/>
            </a:pPr>
            <a:r>
              <a:rPr dirty="0" smtClean="0">
                <a:solidFill>
                  <a:srgbClr val="0070C0"/>
                </a:solidFill>
              </a:rPr>
              <a:t> </a:t>
            </a:r>
            <a:r>
              <a:rPr b="1" dirty="0" smtClean="0"/>
              <a:t>     </a:t>
            </a:r>
            <a:endParaRPr dirty="0">
              <a:solidFill>
                <a:srgbClr val="0070C0"/>
              </a:solidFill>
            </a:endParaRPr>
          </a:p>
        </p:txBody>
      </p:sp>
    </p:spTree>
    <p:extLst>
      <p:ext uri="{BB962C8B-B14F-4D97-AF65-F5344CB8AC3E}">
        <p14:creationId xmlns:p14="http://schemas.microsoft.com/office/powerpoint/2010/main" val="39072619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16. A nurse is assigned to the pediatric rheumatology clinic and is assessing a child who has just been diagnosed with juvenile idiopathic arthritis. Which of the following statements about the disease is most accurate?</a:t>
            </a:r>
            <a:endParaRPr lang="en-US" dirty="0" smtClean="0"/>
          </a:p>
        </p:txBody>
      </p:sp>
      <p:sp>
        <p:nvSpPr>
          <p:cNvPr id="36867" name="Text Placeholder 9"/>
          <p:cNvSpPr>
            <a:spLocks noGrp="1"/>
          </p:cNvSpPr>
          <p:nvPr>
            <p:ph type="body" sz="quarter" idx="13"/>
          </p:nvPr>
        </p:nvSpPr>
        <p:spPr>
          <a:xfrm>
            <a:off x="1057275" y="1196686"/>
            <a:ext cx="9880600" cy="2049463"/>
          </a:xfrm>
        </p:spPr>
        <p:txBody>
          <a:bodyPr/>
          <a:lstStyle/>
          <a:p>
            <a:pPr eaLnBrk="1" hangingPunct="1"/>
            <a:r>
              <a:rPr lang="en-US" dirty="0"/>
              <a:t>A. The child has a poor chance of recovery without joint deformity.</a:t>
            </a:r>
            <a:br>
              <a:rPr lang="en-US" dirty="0"/>
            </a:br>
            <a:r>
              <a:rPr lang="en-US" dirty="0"/>
              <a:t>B. Most children progress to adult rheumatoid arthritis.</a:t>
            </a:r>
            <a:br>
              <a:rPr lang="en-US" dirty="0"/>
            </a:br>
            <a:r>
              <a:rPr lang="en-US" dirty="0"/>
              <a:t>C. Nonsteroidal anti-inflammatory drugs are the first choice in treatment.</a:t>
            </a:r>
            <a:br>
              <a:rPr lang="en-US" dirty="0"/>
            </a:br>
            <a:r>
              <a:rPr lang="en-US" dirty="0"/>
              <a:t>D. Physical activity should be minimized.</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fontScale="85000" lnSpcReduction="10000"/>
          </a:bodyPr>
          <a:lstStyle/>
          <a:p>
            <a:r>
              <a:rPr sz="2400" dirty="0" smtClean="0">
                <a:solidFill>
                  <a:srgbClr val="0070C0"/>
                </a:solidFill>
              </a:rPr>
              <a:t>The answer is </a:t>
            </a:r>
            <a:r>
              <a:rPr lang="en-US" sz="2400" b="1" dirty="0" smtClean="0"/>
              <a:t>C.   </a:t>
            </a:r>
            <a:r>
              <a:rPr lang="en-US" sz="2400" b="1" dirty="0"/>
              <a:t>Nonsteroidal anti-inflammatory drugs are the first choice in treatment.</a:t>
            </a:r>
            <a:endParaRPr lang="en-US" sz="2400" dirty="0"/>
          </a:p>
          <a:p>
            <a:r>
              <a:rPr lang="en-US" sz="2400" dirty="0"/>
              <a:t>Nonsteroidal anti-inflammatory drugs are important first line treatment for juvenile idiopathic arthritis (formerly known as juvenile rheumatoid arthritis). NSAIDs require 3-4 weeks for the therapeutic anti-inflammatory effects to be realized. Half of children with the disorder recover without joint deformity, and about a third will continue with symptoms into adulthood. Physical activity is an integral part of therapy.</a:t>
            </a:r>
          </a:p>
          <a:p>
            <a:pPr>
              <a:defRPr/>
            </a:pPr>
            <a:r>
              <a:rPr sz="2400" b="1" dirty="0" smtClean="0"/>
              <a:t>    </a:t>
            </a:r>
            <a:endParaRPr sz="2400" dirty="0">
              <a:solidFill>
                <a:srgbClr val="0070C0"/>
              </a:solidFill>
            </a:endParaRPr>
          </a:p>
        </p:txBody>
      </p:sp>
    </p:spTree>
    <p:extLst>
      <p:ext uri="{BB962C8B-B14F-4D97-AF65-F5344CB8AC3E}">
        <p14:creationId xmlns:p14="http://schemas.microsoft.com/office/powerpoint/2010/main" val="27940316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Autofit/>
          </a:bodyPr>
          <a:lstStyle/>
          <a:p>
            <a:r>
              <a:rPr lang="en-US" b="1" dirty="0"/>
              <a:t>17. A child is admitted to the hospital several days after stepping on a sharp object that punctured her athletic shoe and entered the flesh of her foot. The physician is concerned about osteomyelitis and has ordered parenteral antibiotics. Which of the following actions is done immediately before the antibiotic is started?</a:t>
            </a:r>
            <a:endParaRPr lang="en-US" dirty="0" smtClean="0"/>
          </a:p>
        </p:txBody>
      </p:sp>
      <p:sp>
        <p:nvSpPr>
          <p:cNvPr id="36867" name="Text Placeholder 9"/>
          <p:cNvSpPr>
            <a:spLocks noGrp="1"/>
          </p:cNvSpPr>
          <p:nvPr>
            <p:ph type="body" sz="quarter" idx="13"/>
          </p:nvPr>
        </p:nvSpPr>
        <p:spPr>
          <a:xfrm>
            <a:off x="1424709" y="1210541"/>
            <a:ext cx="9880600" cy="2049463"/>
          </a:xfrm>
        </p:spPr>
        <p:txBody>
          <a:bodyPr/>
          <a:lstStyle/>
          <a:p>
            <a:pPr eaLnBrk="1" hangingPunct="1"/>
            <a:r>
              <a:rPr lang="en-US" dirty="0"/>
              <a:t>A. The admission orders are written.</a:t>
            </a:r>
            <a:br>
              <a:rPr lang="en-US" dirty="0"/>
            </a:br>
            <a:r>
              <a:rPr lang="en-US" dirty="0"/>
              <a:t>B. A blood culture is drawn.</a:t>
            </a:r>
            <a:br>
              <a:rPr lang="en-US" dirty="0"/>
            </a:br>
            <a:r>
              <a:rPr lang="en-US" dirty="0"/>
              <a:t>C. A complete blood count with differential is drawn.</a:t>
            </a:r>
            <a:br>
              <a:rPr lang="en-US" dirty="0"/>
            </a:br>
            <a:r>
              <a:rPr lang="en-US" dirty="0"/>
              <a:t>D. The parents arrive.</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r>
              <a:rPr dirty="0" smtClean="0">
                <a:solidFill>
                  <a:srgbClr val="0070C0"/>
                </a:solidFill>
              </a:rPr>
              <a:t>The answer is </a:t>
            </a:r>
            <a:r>
              <a:rPr lang="en-US" b="1" dirty="0" smtClean="0"/>
              <a:t>B.     </a:t>
            </a:r>
            <a:r>
              <a:rPr lang="en-US" b="1" dirty="0"/>
              <a:t>A blood culture is drawn.</a:t>
            </a:r>
            <a:endParaRPr lang="en-US" dirty="0"/>
          </a:p>
          <a:p>
            <a:r>
              <a:rPr lang="en-US" dirty="0"/>
              <a:t>Antibiotics must be started after the blood culture is drawn, as they may interfere with the identification of the causative organism. The blood count will reveal the presence of infection but does not help identify an organism or guide antibiotic treatment. Parental presence is important for the adjustment of the child but not for the administration of medication.</a:t>
            </a:r>
          </a:p>
          <a:p>
            <a:pPr>
              <a:defRPr/>
            </a:pPr>
            <a:r>
              <a:rPr b="1" dirty="0" smtClean="0"/>
              <a:t>     </a:t>
            </a:r>
            <a:endParaRPr dirty="0">
              <a:solidFill>
                <a:srgbClr val="0070C0"/>
              </a:solidFill>
            </a:endParaRPr>
          </a:p>
        </p:txBody>
      </p:sp>
    </p:spTree>
    <p:extLst>
      <p:ext uri="{BB962C8B-B14F-4D97-AF65-F5344CB8AC3E}">
        <p14:creationId xmlns:p14="http://schemas.microsoft.com/office/powerpoint/2010/main" val="3866497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18. A two-year-old child has sustained an injury to the leg and refuses to walk. The nurse in the emergency department documents swelling of the lower affected leg. Which of the following does the nurse suspect is the cause of the child’s symptoms?</a:t>
            </a:r>
            <a:endParaRPr lang="en-US" dirty="0" smtClean="0"/>
          </a:p>
        </p:txBody>
      </p:sp>
      <p:sp>
        <p:nvSpPr>
          <p:cNvPr id="36867" name="Text Placeholder 9"/>
          <p:cNvSpPr>
            <a:spLocks noGrp="1"/>
          </p:cNvSpPr>
          <p:nvPr>
            <p:ph type="body" sz="quarter" idx="13"/>
          </p:nvPr>
        </p:nvSpPr>
        <p:spPr>
          <a:xfrm>
            <a:off x="1424709" y="1044286"/>
            <a:ext cx="9880600" cy="2049463"/>
          </a:xfrm>
        </p:spPr>
        <p:txBody>
          <a:bodyPr/>
          <a:lstStyle/>
          <a:p>
            <a:pPr eaLnBrk="1" hangingPunct="1"/>
            <a:r>
              <a:rPr lang="en-US" dirty="0"/>
              <a:t>A. Possible fracture of the tibia.</a:t>
            </a:r>
            <a:br>
              <a:rPr lang="en-US" dirty="0"/>
            </a:br>
            <a:r>
              <a:rPr lang="en-US" dirty="0"/>
              <a:t>B. Bruising of the gastrocnemius muscle.</a:t>
            </a:r>
            <a:br>
              <a:rPr lang="en-US" dirty="0"/>
            </a:br>
            <a:r>
              <a:rPr lang="en-US" dirty="0"/>
              <a:t>C. Possible fracture of the radius.</a:t>
            </a:r>
            <a:br>
              <a:rPr lang="en-US" dirty="0"/>
            </a:br>
            <a:r>
              <a:rPr lang="en-US" dirty="0"/>
              <a:t>D. No anatomic injury, the child wants his mother to carry him.</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r>
              <a:rPr dirty="0" smtClean="0">
                <a:solidFill>
                  <a:srgbClr val="0070C0"/>
                </a:solidFill>
              </a:rPr>
              <a:t>The answer is </a:t>
            </a:r>
            <a:r>
              <a:rPr lang="en-US" b="1" dirty="0" smtClean="0"/>
              <a:t>A.      </a:t>
            </a:r>
            <a:r>
              <a:rPr lang="en-US" b="1" dirty="0"/>
              <a:t>Possible fracture of the tibia.</a:t>
            </a:r>
            <a:endParaRPr lang="en-US" dirty="0"/>
          </a:p>
          <a:p>
            <a:r>
              <a:rPr lang="en-US" dirty="0"/>
              <a:t>The child’s refusal to walk, combined with swelling of the limb is suspicious for fracture. Toddlers will often continue to walk on a muscle that is bruised or strained. The radius is found in the lower arm and is not relevant to this question. Toddlers rarely feign injury to be carried, and swelling indicates a physical injury.</a:t>
            </a:r>
          </a:p>
          <a:p>
            <a:pPr>
              <a:defRPr/>
            </a:pPr>
            <a:r>
              <a:rPr b="1" dirty="0" smtClean="0"/>
              <a:t>  </a:t>
            </a:r>
            <a:endParaRPr dirty="0">
              <a:solidFill>
                <a:srgbClr val="0070C0"/>
              </a:solidFill>
            </a:endParaRPr>
          </a:p>
        </p:txBody>
      </p:sp>
    </p:spTree>
    <p:extLst>
      <p:ext uri="{BB962C8B-B14F-4D97-AF65-F5344CB8AC3E}">
        <p14:creationId xmlns:p14="http://schemas.microsoft.com/office/powerpoint/2010/main" val="20167853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Autofit/>
          </a:bodyPr>
          <a:lstStyle/>
          <a:p>
            <a:r>
              <a:rPr lang="en-US" sz="2000" b="1" dirty="0"/>
              <a:t>1. A mother complains to the clinic nurse that her 2 ½-year-old son is not yet toilet trained. She is particularly concerned that, although he reliably uses the potty seat for bowel movements, he isn’t able to hold his urine for long periods. Which of the following statements by the nurse is correct?</a:t>
            </a:r>
            <a:r>
              <a:rPr lang="en-US" sz="2000" b="1" dirty="0" smtClean="0"/>
              <a:t>   </a:t>
            </a:r>
            <a:endParaRPr lang="en-US" sz="2000" dirty="0" smtClean="0"/>
          </a:p>
        </p:txBody>
      </p:sp>
      <p:sp>
        <p:nvSpPr>
          <p:cNvPr id="36867" name="Text Placeholder 9"/>
          <p:cNvSpPr>
            <a:spLocks noGrp="1"/>
          </p:cNvSpPr>
          <p:nvPr>
            <p:ph type="body" sz="quarter" idx="13"/>
          </p:nvPr>
        </p:nvSpPr>
        <p:spPr>
          <a:xfrm>
            <a:off x="432134" y="2000250"/>
            <a:ext cx="11759866" cy="2049463"/>
          </a:xfrm>
        </p:spPr>
        <p:txBody>
          <a:bodyPr/>
          <a:lstStyle/>
          <a:p>
            <a:pPr eaLnBrk="1" hangingPunct="1"/>
            <a:r>
              <a:rPr lang="en-US" sz="2000" dirty="0"/>
              <a:t>A. The child should have been trained by age 2 and may have a psychological problem that is responsible for his “accidents.”</a:t>
            </a:r>
            <a:br>
              <a:rPr lang="en-US" sz="2000" dirty="0"/>
            </a:br>
            <a:r>
              <a:rPr lang="en-US" sz="2000" dirty="0"/>
              <a:t>B. Bladder control is usually achieved before bowel control, and the child should be required to sit on the potty seat until he passes urine.</a:t>
            </a:r>
            <a:br>
              <a:rPr lang="en-US" sz="2000" dirty="0"/>
            </a:br>
            <a:r>
              <a:rPr lang="en-US" sz="2000" dirty="0"/>
              <a:t>C. Bowel control is usually achieved before bladder control, and the average age for completion of toilet training varies widely from 24 to 36 months.</a:t>
            </a:r>
            <a:br>
              <a:rPr lang="en-US" sz="2000" dirty="0"/>
            </a:br>
            <a:r>
              <a:rPr lang="en-US" sz="2000" dirty="0"/>
              <a:t>D. The child should be told “no” each time he wets so that he learns the behavior is unacceptable.</a:t>
            </a:r>
            <a:endParaRPr lang="en-US" sz="2000" dirty="0" smtClean="0"/>
          </a:p>
        </p:txBody>
      </p:sp>
      <p:sp>
        <p:nvSpPr>
          <p:cNvPr id="9" name="Text Placeholder 8"/>
          <p:cNvSpPr>
            <a:spLocks noGrp="1"/>
          </p:cNvSpPr>
          <p:nvPr>
            <p:ph type="body" sz="half" idx="2"/>
          </p:nvPr>
        </p:nvSpPr>
        <p:spPr>
          <a:xfrm>
            <a:off x="1293812" y="4586288"/>
            <a:ext cx="10453688" cy="2498725"/>
          </a:xfrm>
        </p:spPr>
        <p:txBody>
          <a:bodyPr>
            <a:normAutofit fontScale="85000" lnSpcReduction="20000"/>
          </a:bodyPr>
          <a:lstStyle/>
          <a:p>
            <a:r>
              <a:rPr sz="2400" dirty="0" smtClean="0">
                <a:solidFill>
                  <a:srgbClr val="0070C0"/>
                </a:solidFill>
              </a:rPr>
              <a:t>The answer is </a:t>
            </a:r>
            <a:r>
              <a:rPr lang="en-US" sz="2400" b="1" dirty="0" smtClean="0"/>
              <a:t>C</a:t>
            </a:r>
            <a:r>
              <a:rPr lang="en-US" sz="2400" b="1" dirty="0"/>
              <a:t>. </a:t>
            </a:r>
            <a:r>
              <a:rPr lang="en-US" sz="2400" b="1" dirty="0" smtClean="0"/>
              <a:t>    Bowel </a:t>
            </a:r>
            <a:r>
              <a:rPr lang="en-US" sz="2400" b="1" dirty="0"/>
              <a:t>control is usually achieved before bladder control, and the average age for completion of toilet training varies widely from 24 to 36 months.</a:t>
            </a:r>
            <a:endParaRPr lang="en-US" sz="2400" dirty="0"/>
          </a:p>
          <a:p>
            <a:r>
              <a:rPr lang="en-US" sz="2400" dirty="0"/>
              <a:t>Toddlers typically learn bowel control before bladder control, with boys often taking longer to complete toilet training than girls. Many children are not trained until 36 months and this should not cause concern. Later training is rarely caused by psychological factors and is much more commonly related to individual developmental maturity. Reprimanding the child will not speed the process and may be confusing.</a:t>
            </a:r>
          </a:p>
          <a:p>
            <a:pPr>
              <a:defRPr/>
            </a:pPr>
            <a:r>
              <a:rPr sz="2400" b="1" dirty="0" smtClean="0"/>
              <a:t>     </a:t>
            </a:r>
            <a:endParaRPr sz="2400" dirty="0">
              <a:solidFill>
                <a:srgbClr val="0070C0"/>
              </a:solidFill>
            </a:endParaRPr>
          </a:p>
        </p:txBody>
      </p:sp>
    </p:spTree>
    <p:extLst>
      <p:ext uri="{BB962C8B-B14F-4D97-AF65-F5344CB8AC3E}">
        <p14:creationId xmlns:p14="http://schemas.microsoft.com/office/powerpoint/2010/main" val="18292296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19. A toddler has recently been diagnosed with cerebral palsy. Which of the following information should the nurse provide to the parents? Note: More than one answer may be correct.</a:t>
            </a:r>
            <a:endParaRPr lang="en-US" dirty="0" smtClean="0"/>
          </a:p>
        </p:txBody>
      </p:sp>
      <p:sp>
        <p:nvSpPr>
          <p:cNvPr id="36867" name="Text Placeholder 9"/>
          <p:cNvSpPr>
            <a:spLocks noGrp="1"/>
          </p:cNvSpPr>
          <p:nvPr>
            <p:ph type="body" sz="quarter" idx="13"/>
          </p:nvPr>
        </p:nvSpPr>
        <p:spPr>
          <a:xfrm>
            <a:off x="414338" y="1784411"/>
            <a:ext cx="11777662" cy="2049463"/>
          </a:xfrm>
        </p:spPr>
        <p:txBody>
          <a:bodyPr/>
          <a:lstStyle/>
          <a:p>
            <a:pPr eaLnBrk="1" hangingPunct="1"/>
            <a:r>
              <a:rPr lang="en-US" dirty="0"/>
              <a:t>A. Regular developmental screening is important to avoid secondary developmental delays.</a:t>
            </a:r>
            <a:br>
              <a:rPr lang="en-US" dirty="0"/>
            </a:br>
            <a:r>
              <a:rPr lang="en-US" dirty="0"/>
              <a:t>B. Cerebral palsy is caused by injury to the upper motor neurons and results in motor dysfunction, as well as possible ocular and speech difficulties.</a:t>
            </a:r>
            <a:br>
              <a:rPr lang="en-US" dirty="0"/>
            </a:br>
            <a:r>
              <a:rPr lang="en-US" dirty="0"/>
              <a:t>C. Developmental milestones may be slightly delayed but usually will require no additional intervention.</a:t>
            </a:r>
            <a:br>
              <a:rPr lang="en-US" dirty="0"/>
            </a:br>
            <a:r>
              <a:rPr lang="en-US" dirty="0"/>
              <a:t>D. Parent support groups are helpful for sharing strategies and managing health care issues.</a:t>
            </a:r>
            <a:endParaRPr lang="en-US" dirty="0" smtClean="0"/>
          </a:p>
        </p:txBody>
      </p:sp>
      <p:sp>
        <p:nvSpPr>
          <p:cNvPr id="9" name="Text Placeholder 8"/>
          <p:cNvSpPr>
            <a:spLocks noGrp="1"/>
          </p:cNvSpPr>
          <p:nvPr>
            <p:ph type="body" sz="half" idx="2"/>
          </p:nvPr>
        </p:nvSpPr>
        <p:spPr>
          <a:xfrm>
            <a:off x="1571625" y="4651292"/>
            <a:ext cx="10453688" cy="2054308"/>
          </a:xfrm>
        </p:spPr>
        <p:txBody>
          <a:bodyPr>
            <a:normAutofit fontScale="85000" lnSpcReduction="20000"/>
          </a:bodyPr>
          <a:lstStyle/>
          <a:p>
            <a:r>
              <a:rPr sz="2400" dirty="0" smtClean="0">
                <a:solidFill>
                  <a:srgbClr val="0070C0"/>
                </a:solidFill>
              </a:rPr>
              <a:t>The answer is </a:t>
            </a:r>
            <a:r>
              <a:rPr lang="en-US" sz="2400" b="1" dirty="0" smtClean="0"/>
              <a:t>A</a:t>
            </a:r>
            <a:r>
              <a:rPr lang="en-US" sz="2400" b="1" dirty="0"/>
              <a:t>, B and D. </a:t>
            </a:r>
            <a:endParaRPr lang="en-US" sz="2400" dirty="0"/>
          </a:p>
          <a:p>
            <a:r>
              <a:rPr lang="en-US" sz="2400" dirty="0"/>
              <a:t>Delayed developmental milestones are characteristic of cerebral palsy, so regular screening and intervention is essential. Because of injury to upper motor neurons, children may have ocular and speech difficulties. Parent support groups help families to share and cope. Physical therapy and other interventions can minimize the extent of the delay in developmental milestones.</a:t>
            </a:r>
          </a:p>
          <a:p>
            <a:pPr>
              <a:defRPr/>
            </a:pPr>
            <a:r>
              <a:rPr sz="2400" b="1" dirty="0" smtClean="0"/>
              <a:t>     </a:t>
            </a:r>
            <a:endParaRPr sz="2400" dirty="0">
              <a:solidFill>
                <a:srgbClr val="0070C0"/>
              </a:solidFill>
            </a:endParaRPr>
          </a:p>
        </p:txBody>
      </p:sp>
    </p:spTree>
    <p:extLst>
      <p:ext uri="{BB962C8B-B14F-4D97-AF65-F5344CB8AC3E}">
        <p14:creationId xmlns:p14="http://schemas.microsoft.com/office/powerpoint/2010/main" val="14765311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20. A child has recently been diagnosed with Duchenne’s muscular dystrophy. The parents are receiving genetic counseling prior to planning another pregnancy. Which of the following statements includes the most accurate information?</a:t>
            </a:r>
            <a:endParaRPr lang="en-US" dirty="0" smtClean="0"/>
          </a:p>
        </p:txBody>
      </p:sp>
      <p:sp>
        <p:nvSpPr>
          <p:cNvPr id="36867" name="Text Placeholder 9"/>
          <p:cNvSpPr>
            <a:spLocks noGrp="1"/>
          </p:cNvSpPr>
          <p:nvPr>
            <p:ph type="body" sz="quarter" idx="13"/>
          </p:nvPr>
        </p:nvSpPr>
        <p:spPr>
          <a:xfrm>
            <a:off x="662709" y="1667740"/>
            <a:ext cx="9880600" cy="2049463"/>
          </a:xfrm>
        </p:spPr>
        <p:txBody>
          <a:bodyPr/>
          <a:lstStyle/>
          <a:p>
            <a:pPr eaLnBrk="1" hangingPunct="1"/>
            <a:r>
              <a:rPr lang="en-US" dirty="0"/>
              <a:t>A. Duchenne’s is an X-linked recessive disorder, so daughters have a 50% chance of being carriers and sons a 50% chance of developing the disease.</a:t>
            </a:r>
            <a:br>
              <a:rPr lang="en-US" dirty="0"/>
            </a:br>
            <a:r>
              <a:rPr lang="en-US" dirty="0"/>
              <a:t>B. Duchenne’s is an X-linked recessive disorder, so both daughters and sons have a 50% chance of developing the disease.</a:t>
            </a:r>
            <a:br>
              <a:rPr lang="en-US" dirty="0"/>
            </a:br>
            <a:r>
              <a:rPr lang="en-US" dirty="0"/>
              <a:t>C. Each child has a 1 in 4 (25%) chance of developing the disorder.</a:t>
            </a:r>
            <a:br>
              <a:rPr lang="en-US" dirty="0"/>
            </a:br>
            <a:r>
              <a:rPr lang="en-US" dirty="0"/>
              <a:t>D. Sons only have a 1 in 4 (25%) chance of developing the disorder.</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fontScale="85000" lnSpcReduction="20000"/>
          </a:bodyPr>
          <a:lstStyle/>
          <a:p>
            <a:r>
              <a:rPr sz="2400" dirty="0" smtClean="0">
                <a:solidFill>
                  <a:srgbClr val="0070C0"/>
                </a:solidFill>
              </a:rPr>
              <a:t>The answer is</a:t>
            </a:r>
            <a:r>
              <a:rPr lang="en-US" sz="2400" b="1" dirty="0"/>
              <a:t> A</a:t>
            </a:r>
            <a:r>
              <a:rPr lang="en-US" sz="2400" b="1" dirty="0" smtClean="0"/>
              <a:t>.   </a:t>
            </a:r>
            <a:r>
              <a:rPr lang="en-US" sz="2400" b="1" dirty="0"/>
              <a:t>Duchenne’s is an X-linked recessive disorder, so daughters have a 50% chance of being carriers and sons a 50% chance of developing the disease.</a:t>
            </a:r>
            <a:endParaRPr lang="en-US" sz="2400" dirty="0"/>
          </a:p>
          <a:p>
            <a:r>
              <a:rPr lang="en-US" sz="2400" dirty="0"/>
              <a:t>The recessive Duchenne gene is located on one of the two X chromosomes of a female carrier. If her son receives the X bearing the gene he will be affected. Thus, there is a 50% chance of a son being affected. Daughters are not affected, but 50% are carriers because they inherit one copy of the defective gene from the mother. The other X chromosome comes from the father, who cannot be a carrier.</a:t>
            </a:r>
          </a:p>
          <a:p>
            <a:pPr>
              <a:defRPr/>
            </a:pPr>
            <a:r>
              <a:rPr sz="2400" b="1" dirty="0" smtClean="0"/>
              <a:t>     </a:t>
            </a:r>
            <a:endParaRPr sz="2400" dirty="0">
              <a:solidFill>
                <a:srgbClr val="0070C0"/>
              </a:solidFill>
            </a:endParaRPr>
          </a:p>
        </p:txBody>
      </p:sp>
    </p:spTree>
    <p:extLst>
      <p:ext uri="{BB962C8B-B14F-4D97-AF65-F5344CB8AC3E}">
        <p14:creationId xmlns:p14="http://schemas.microsoft.com/office/powerpoint/2010/main" val="18967971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smtClean="0"/>
              <a:t>which of the       </a:t>
            </a:r>
            <a:endParaRPr lang="en-US" dirty="0" smtClean="0"/>
          </a:p>
        </p:txBody>
      </p:sp>
      <p:sp>
        <p:nvSpPr>
          <p:cNvPr id="36867" name="Text Placeholder 9"/>
          <p:cNvSpPr>
            <a:spLocks noGrp="1"/>
          </p:cNvSpPr>
          <p:nvPr>
            <p:ph type="body" sz="quarter" idx="13"/>
          </p:nvPr>
        </p:nvSpPr>
        <p:spPr>
          <a:xfrm>
            <a:off x="635000" y="2000250"/>
            <a:ext cx="9880600" cy="2049463"/>
          </a:xfrm>
        </p:spPr>
        <p:txBody>
          <a:bodyPr/>
          <a:lstStyle/>
          <a:p>
            <a:pPr eaLnBrk="1" hangingPunct="1"/>
            <a:endParaRPr lang="en-US" dirty="0" smtClean="0"/>
          </a:p>
        </p:txBody>
      </p:sp>
      <p:sp>
        <p:nvSpPr>
          <p:cNvPr id="9" name="Text Placeholder 8"/>
          <p:cNvSpPr>
            <a:spLocks noGrp="1"/>
          </p:cNvSpPr>
          <p:nvPr>
            <p:ph type="body" sz="half" idx="2"/>
          </p:nvPr>
        </p:nvSpPr>
        <p:spPr>
          <a:xfrm>
            <a:off x="1557771" y="4206875"/>
            <a:ext cx="10453688" cy="2498725"/>
          </a:xfrm>
        </p:spPr>
        <p:txBody>
          <a:bodyPr>
            <a:normAutofit/>
          </a:bodyPr>
          <a:lstStyle/>
          <a:p>
            <a:pPr>
              <a:defRPr/>
            </a:pPr>
            <a:r>
              <a:rPr dirty="0" smtClean="0">
                <a:solidFill>
                  <a:srgbClr val="0070C0"/>
                </a:solidFill>
              </a:rPr>
              <a:t>The answer is </a:t>
            </a:r>
            <a:r>
              <a:rPr b="1" dirty="0" smtClean="0"/>
              <a:t>     </a:t>
            </a:r>
            <a:endParaRPr dirty="0">
              <a:solidFill>
                <a:srgbClr val="0070C0"/>
              </a:solidFill>
            </a:endParaRPr>
          </a:p>
        </p:txBody>
      </p:sp>
    </p:spTree>
    <p:extLst>
      <p:ext uri="{BB962C8B-B14F-4D97-AF65-F5344CB8AC3E}">
        <p14:creationId xmlns:p14="http://schemas.microsoft.com/office/powerpoint/2010/main" val="20628857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smtClean="0"/>
              <a:t>which of the       </a:t>
            </a:r>
            <a:endParaRPr lang="en-US" dirty="0" smtClean="0"/>
          </a:p>
        </p:txBody>
      </p:sp>
      <p:sp>
        <p:nvSpPr>
          <p:cNvPr id="36867" name="Text Placeholder 9"/>
          <p:cNvSpPr>
            <a:spLocks noGrp="1"/>
          </p:cNvSpPr>
          <p:nvPr>
            <p:ph type="body" sz="quarter" idx="13"/>
          </p:nvPr>
        </p:nvSpPr>
        <p:spPr>
          <a:xfrm>
            <a:off x="635000" y="2000250"/>
            <a:ext cx="9880600" cy="2049463"/>
          </a:xfrm>
        </p:spPr>
        <p:txBody>
          <a:bodyPr/>
          <a:lstStyle/>
          <a:p>
            <a:pPr eaLnBrk="1" hangingPunct="1"/>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pPr>
              <a:defRPr/>
            </a:pPr>
            <a:r>
              <a:rPr dirty="0" smtClean="0">
                <a:solidFill>
                  <a:srgbClr val="0070C0"/>
                </a:solidFill>
              </a:rPr>
              <a:t>The answer is </a:t>
            </a:r>
            <a:r>
              <a:rPr b="1" dirty="0" smtClean="0"/>
              <a:t>     </a:t>
            </a:r>
            <a:endParaRPr dirty="0">
              <a:solidFill>
                <a:srgbClr val="0070C0"/>
              </a:solidFill>
            </a:endParaRPr>
          </a:p>
        </p:txBody>
      </p:sp>
    </p:spTree>
    <p:extLst>
      <p:ext uri="{BB962C8B-B14F-4D97-AF65-F5344CB8AC3E}">
        <p14:creationId xmlns:p14="http://schemas.microsoft.com/office/powerpoint/2010/main" val="21863594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lstStyle/>
          <a:p>
            <a:r>
              <a:rPr lang="en-US" sz="2400" b="1" dirty="0" smtClean="0"/>
              <a:t>which of the       </a:t>
            </a:r>
            <a:endParaRPr lang="en-US" sz="2400" dirty="0" smtClean="0"/>
          </a:p>
        </p:txBody>
      </p:sp>
      <p:sp>
        <p:nvSpPr>
          <p:cNvPr id="36867" name="Text Placeholder 9"/>
          <p:cNvSpPr>
            <a:spLocks noGrp="1"/>
          </p:cNvSpPr>
          <p:nvPr>
            <p:ph type="body" sz="quarter" idx="13"/>
          </p:nvPr>
        </p:nvSpPr>
        <p:spPr>
          <a:xfrm>
            <a:off x="635000" y="2000250"/>
            <a:ext cx="9880600" cy="2049463"/>
          </a:xfrm>
        </p:spPr>
        <p:txBody>
          <a:bodyPr/>
          <a:lstStyle/>
          <a:p>
            <a:pPr eaLnBrk="1" hangingPunct="1"/>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pPr>
              <a:defRPr/>
            </a:pPr>
            <a:r>
              <a:rPr sz="2400" dirty="0" smtClean="0">
                <a:solidFill>
                  <a:srgbClr val="0070C0"/>
                </a:solidFill>
              </a:rPr>
              <a:t>The answer is </a:t>
            </a:r>
            <a:r>
              <a:rPr sz="2400" b="1" dirty="0" smtClean="0"/>
              <a:t>     </a:t>
            </a:r>
            <a:endParaRPr sz="2400" dirty="0">
              <a:solidFill>
                <a:srgbClr val="0070C0"/>
              </a:solidFill>
            </a:endParaRPr>
          </a:p>
        </p:txBody>
      </p:sp>
    </p:spTree>
    <p:extLst>
      <p:ext uri="{BB962C8B-B14F-4D97-AF65-F5344CB8AC3E}">
        <p14:creationId xmlns:p14="http://schemas.microsoft.com/office/powerpoint/2010/main" val="7096968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lstStyle/>
          <a:p>
            <a:r>
              <a:rPr lang="en-US" sz="2400" b="1" dirty="0" smtClean="0"/>
              <a:t>which of the       </a:t>
            </a:r>
            <a:endParaRPr lang="en-US" sz="2400" dirty="0" smtClean="0"/>
          </a:p>
        </p:txBody>
      </p:sp>
      <p:sp>
        <p:nvSpPr>
          <p:cNvPr id="36867" name="Text Placeholder 9"/>
          <p:cNvSpPr>
            <a:spLocks noGrp="1"/>
          </p:cNvSpPr>
          <p:nvPr>
            <p:ph type="body" sz="quarter" idx="13"/>
          </p:nvPr>
        </p:nvSpPr>
        <p:spPr>
          <a:xfrm>
            <a:off x="635000" y="2000250"/>
            <a:ext cx="9880600" cy="2049463"/>
          </a:xfrm>
        </p:spPr>
        <p:txBody>
          <a:bodyPr/>
          <a:lstStyle/>
          <a:p>
            <a:pPr eaLnBrk="1" hangingPunct="1"/>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pPr>
              <a:defRPr/>
            </a:pPr>
            <a:r>
              <a:rPr sz="2400" dirty="0" smtClean="0">
                <a:solidFill>
                  <a:srgbClr val="0070C0"/>
                </a:solidFill>
              </a:rPr>
              <a:t>The answer is </a:t>
            </a:r>
            <a:r>
              <a:rPr sz="2400" b="1" dirty="0" smtClean="0"/>
              <a:t>     </a:t>
            </a:r>
            <a:endParaRPr sz="2400" dirty="0">
              <a:solidFill>
                <a:srgbClr val="0070C0"/>
              </a:solidFill>
            </a:endParaRPr>
          </a:p>
        </p:txBody>
      </p:sp>
    </p:spTree>
    <p:extLst>
      <p:ext uri="{BB962C8B-B14F-4D97-AF65-F5344CB8AC3E}">
        <p14:creationId xmlns:p14="http://schemas.microsoft.com/office/powerpoint/2010/main" val="2206959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lstStyle/>
          <a:p>
            <a:r>
              <a:rPr lang="en-US" sz="2400" b="1" dirty="0" smtClean="0"/>
              <a:t>which of the       </a:t>
            </a:r>
            <a:endParaRPr lang="en-US" sz="2400" dirty="0" smtClean="0"/>
          </a:p>
        </p:txBody>
      </p:sp>
      <p:sp>
        <p:nvSpPr>
          <p:cNvPr id="36867" name="Text Placeholder 9"/>
          <p:cNvSpPr>
            <a:spLocks noGrp="1"/>
          </p:cNvSpPr>
          <p:nvPr>
            <p:ph type="body" sz="quarter" idx="13"/>
          </p:nvPr>
        </p:nvSpPr>
        <p:spPr>
          <a:xfrm>
            <a:off x="635000" y="2000250"/>
            <a:ext cx="9880600" cy="2049463"/>
          </a:xfrm>
        </p:spPr>
        <p:txBody>
          <a:bodyPr/>
          <a:lstStyle/>
          <a:p>
            <a:pPr eaLnBrk="1" hangingPunct="1"/>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pPr>
              <a:defRPr/>
            </a:pPr>
            <a:r>
              <a:rPr sz="2400" dirty="0" smtClean="0">
                <a:solidFill>
                  <a:srgbClr val="0070C0"/>
                </a:solidFill>
              </a:rPr>
              <a:t>The answer is </a:t>
            </a:r>
            <a:r>
              <a:rPr sz="2400" b="1" dirty="0" smtClean="0"/>
              <a:t>     </a:t>
            </a:r>
            <a:endParaRPr sz="2400" dirty="0">
              <a:solidFill>
                <a:srgbClr val="0070C0"/>
              </a:solidFill>
            </a:endParaRPr>
          </a:p>
        </p:txBody>
      </p:sp>
    </p:spTree>
    <p:extLst>
      <p:ext uri="{BB962C8B-B14F-4D97-AF65-F5344CB8AC3E}">
        <p14:creationId xmlns:p14="http://schemas.microsoft.com/office/powerpoint/2010/main" val="1836462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lstStyle/>
          <a:p>
            <a:r>
              <a:rPr lang="en-US" sz="2400" b="1" dirty="0" smtClean="0"/>
              <a:t>which of the       </a:t>
            </a:r>
            <a:endParaRPr lang="en-US" sz="2400" dirty="0" smtClean="0"/>
          </a:p>
        </p:txBody>
      </p:sp>
      <p:sp>
        <p:nvSpPr>
          <p:cNvPr id="36867" name="Text Placeholder 9"/>
          <p:cNvSpPr>
            <a:spLocks noGrp="1"/>
          </p:cNvSpPr>
          <p:nvPr>
            <p:ph type="body" sz="quarter" idx="13"/>
          </p:nvPr>
        </p:nvSpPr>
        <p:spPr>
          <a:xfrm>
            <a:off x="635000" y="2000250"/>
            <a:ext cx="9880600" cy="2049463"/>
          </a:xfrm>
        </p:spPr>
        <p:txBody>
          <a:bodyPr/>
          <a:lstStyle/>
          <a:p>
            <a:pPr eaLnBrk="1" hangingPunct="1"/>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pPr>
              <a:defRPr/>
            </a:pPr>
            <a:r>
              <a:rPr sz="2400" dirty="0" smtClean="0">
                <a:solidFill>
                  <a:srgbClr val="0070C0"/>
                </a:solidFill>
              </a:rPr>
              <a:t>The answer is </a:t>
            </a:r>
            <a:r>
              <a:rPr sz="2400" b="1" dirty="0" smtClean="0"/>
              <a:t>     </a:t>
            </a:r>
            <a:endParaRPr sz="2400" dirty="0">
              <a:solidFill>
                <a:srgbClr val="0070C0"/>
              </a:solidFill>
            </a:endParaRPr>
          </a:p>
        </p:txBody>
      </p:sp>
    </p:spTree>
    <p:extLst>
      <p:ext uri="{BB962C8B-B14F-4D97-AF65-F5344CB8AC3E}">
        <p14:creationId xmlns:p14="http://schemas.microsoft.com/office/powerpoint/2010/main" val="28246912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lstStyle/>
          <a:p>
            <a:r>
              <a:rPr lang="en-US" sz="2400" b="1" dirty="0" smtClean="0"/>
              <a:t>which of the       </a:t>
            </a:r>
            <a:endParaRPr lang="en-US" sz="2400" dirty="0" smtClean="0"/>
          </a:p>
        </p:txBody>
      </p:sp>
      <p:sp>
        <p:nvSpPr>
          <p:cNvPr id="36867" name="Text Placeholder 9"/>
          <p:cNvSpPr>
            <a:spLocks noGrp="1"/>
          </p:cNvSpPr>
          <p:nvPr>
            <p:ph type="body" sz="quarter" idx="13"/>
          </p:nvPr>
        </p:nvSpPr>
        <p:spPr>
          <a:xfrm>
            <a:off x="635000" y="2000250"/>
            <a:ext cx="9880600" cy="2049463"/>
          </a:xfrm>
        </p:spPr>
        <p:txBody>
          <a:bodyPr/>
          <a:lstStyle/>
          <a:p>
            <a:pPr eaLnBrk="1" hangingPunct="1"/>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pPr>
              <a:defRPr/>
            </a:pPr>
            <a:r>
              <a:rPr sz="2400" dirty="0" smtClean="0">
                <a:solidFill>
                  <a:srgbClr val="0070C0"/>
                </a:solidFill>
              </a:rPr>
              <a:t>The answer is </a:t>
            </a:r>
            <a:r>
              <a:rPr sz="2400" b="1" dirty="0" smtClean="0"/>
              <a:t>     </a:t>
            </a:r>
            <a:endParaRPr sz="2400" dirty="0">
              <a:solidFill>
                <a:srgbClr val="0070C0"/>
              </a:solidFill>
            </a:endParaRPr>
          </a:p>
        </p:txBody>
      </p:sp>
    </p:spTree>
    <p:extLst>
      <p:ext uri="{BB962C8B-B14F-4D97-AF65-F5344CB8AC3E}">
        <p14:creationId xmlns:p14="http://schemas.microsoft.com/office/powerpoint/2010/main" val="9067829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lstStyle/>
          <a:p>
            <a:r>
              <a:rPr lang="en-US" sz="2400" b="1" dirty="0" smtClean="0"/>
              <a:t>which of the       </a:t>
            </a:r>
            <a:endParaRPr lang="en-US" sz="2400" dirty="0" smtClean="0"/>
          </a:p>
        </p:txBody>
      </p:sp>
      <p:sp>
        <p:nvSpPr>
          <p:cNvPr id="36867" name="Text Placeholder 9"/>
          <p:cNvSpPr>
            <a:spLocks noGrp="1"/>
          </p:cNvSpPr>
          <p:nvPr>
            <p:ph type="body" sz="quarter" idx="13"/>
          </p:nvPr>
        </p:nvSpPr>
        <p:spPr>
          <a:xfrm>
            <a:off x="635000" y="2000250"/>
            <a:ext cx="9880600" cy="2049463"/>
          </a:xfrm>
        </p:spPr>
        <p:txBody>
          <a:bodyPr/>
          <a:lstStyle/>
          <a:p>
            <a:pPr eaLnBrk="1" hangingPunct="1"/>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pPr>
              <a:defRPr/>
            </a:pPr>
            <a:r>
              <a:rPr sz="2400" dirty="0" smtClean="0">
                <a:solidFill>
                  <a:srgbClr val="0070C0"/>
                </a:solidFill>
              </a:rPr>
              <a:t>The answer is </a:t>
            </a:r>
            <a:r>
              <a:rPr sz="2400" b="1" dirty="0" smtClean="0"/>
              <a:t>     </a:t>
            </a:r>
            <a:endParaRPr sz="2400" dirty="0">
              <a:solidFill>
                <a:srgbClr val="0070C0"/>
              </a:solidFill>
            </a:endParaRPr>
          </a:p>
        </p:txBody>
      </p:sp>
    </p:spTree>
    <p:extLst>
      <p:ext uri="{BB962C8B-B14F-4D97-AF65-F5344CB8AC3E}">
        <p14:creationId xmlns:p14="http://schemas.microsoft.com/office/powerpoint/2010/main" val="5751697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2. The mother of a 14-month-old child reports to the nurse that her child will not fall asleep at night without a bottle of milk in the crib and often wakes during the night asking for another. Which of the following instructions by the nurse is correct?</a:t>
            </a:r>
            <a:r>
              <a:rPr lang="en-US" b="1" dirty="0" smtClean="0"/>
              <a:t>   </a:t>
            </a:r>
            <a:endParaRPr lang="en-US" dirty="0" smtClean="0"/>
          </a:p>
        </p:txBody>
      </p:sp>
      <p:sp>
        <p:nvSpPr>
          <p:cNvPr id="36867" name="Text Placeholder 9"/>
          <p:cNvSpPr>
            <a:spLocks noGrp="1"/>
          </p:cNvSpPr>
          <p:nvPr>
            <p:ph type="body" sz="quarter" idx="13"/>
          </p:nvPr>
        </p:nvSpPr>
        <p:spPr>
          <a:xfrm>
            <a:off x="621146" y="1626178"/>
            <a:ext cx="9880600" cy="2049463"/>
          </a:xfrm>
        </p:spPr>
        <p:txBody>
          <a:bodyPr/>
          <a:lstStyle/>
          <a:p>
            <a:pPr eaLnBrk="1" hangingPunct="1"/>
            <a:r>
              <a:rPr lang="en-US" sz="2000" dirty="0"/>
              <a:t>A. Allow the child to have the bottle at bedtime, but withhold the one later in the night.</a:t>
            </a:r>
            <a:br>
              <a:rPr lang="en-US" sz="2000" dirty="0"/>
            </a:br>
            <a:r>
              <a:rPr lang="en-US" sz="2000" dirty="0"/>
              <a:t>B. Put juice in the bottle instead of milk.</a:t>
            </a:r>
            <a:br>
              <a:rPr lang="en-US" sz="2000" dirty="0"/>
            </a:br>
            <a:r>
              <a:rPr lang="en-US" sz="2000" dirty="0"/>
              <a:t>C. Give only a bottle of water at bedtime.</a:t>
            </a:r>
            <a:br>
              <a:rPr lang="en-US" sz="2000" dirty="0"/>
            </a:br>
            <a:r>
              <a:rPr lang="en-US" sz="2000" dirty="0"/>
              <a:t>D. Do not allow bottles in the crib.</a:t>
            </a:r>
            <a:endParaRPr lang="en-US" sz="2000"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r>
              <a:rPr sz="2000" dirty="0" smtClean="0">
                <a:solidFill>
                  <a:srgbClr val="0070C0"/>
                </a:solidFill>
              </a:rPr>
              <a:t>The answer is </a:t>
            </a:r>
            <a:r>
              <a:rPr lang="en-US" sz="2000" b="1" dirty="0" smtClean="0"/>
              <a:t>C</a:t>
            </a:r>
            <a:r>
              <a:rPr lang="en-US" sz="2000" b="1" dirty="0"/>
              <a:t>. </a:t>
            </a:r>
            <a:r>
              <a:rPr lang="en-US" sz="2000" b="1" dirty="0" smtClean="0"/>
              <a:t>    Give </a:t>
            </a:r>
            <a:r>
              <a:rPr lang="en-US" sz="2000" b="1" dirty="0"/>
              <a:t>only a bottle of water at bedtime.</a:t>
            </a:r>
            <a:endParaRPr lang="en-US" sz="2000" dirty="0"/>
          </a:p>
          <a:p>
            <a:r>
              <a:rPr lang="en-US" sz="2000" dirty="0"/>
              <a:t>Babies and toddlers should not fall asleep with bottles containing liquid other than plain water due to the risk of dental decay. Sugars in milk or juice remain in the mouth during sleep and cause caries, even in teeth that have not yet erupted. When water is substituted for milk or juice, babies will often lose interest in the bottle at night.</a:t>
            </a:r>
          </a:p>
          <a:p>
            <a:pPr>
              <a:defRPr/>
            </a:pPr>
            <a:r>
              <a:rPr sz="2000" b="1" dirty="0" smtClean="0"/>
              <a:t>    </a:t>
            </a:r>
            <a:endParaRPr sz="2000" dirty="0">
              <a:solidFill>
                <a:srgbClr val="0070C0"/>
              </a:solidFill>
            </a:endParaRPr>
          </a:p>
        </p:txBody>
      </p:sp>
    </p:spTree>
    <p:extLst>
      <p:ext uri="{BB962C8B-B14F-4D97-AF65-F5344CB8AC3E}">
        <p14:creationId xmlns:p14="http://schemas.microsoft.com/office/powerpoint/2010/main" val="28394235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99473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3. Which of the following actions is NOT appropriate in the care of a 2-month-old infant?</a:t>
            </a:r>
            <a:r>
              <a:rPr lang="en-US" b="1" dirty="0" smtClean="0"/>
              <a:t>    </a:t>
            </a:r>
            <a:endParaRPr lang="en-US" dirty="0" smtClean="0"/>
          </a:p>
        </p:txBody>
      </p:sp>
      <p:sp>
        <p:nvSpPr>
          <p:cNvPr id="36867" name="Text Placeholder 9"/>
          <p:cNvSpPr>
            <a:spLocks noGrp="1"/>
          </p:cNvSpPr>
          <p:nvPr>
            <p:ph type="body" sz="quarter" idx="13"/>
          </p:nvPr>
        </p:nvSpPr>
        <p:spPr>
          <a:xfrm>
            <a:off x="635000" y="1463675"/>
            <a:ext cx="9880600" cy="2049463"/>
          </a:xfrm>
        </p:spPr>
        <p:txBody>
          <a:bodyPr/>
          <a:lstStyle/>
          <a:p>
            <a:pPr eaLnBrk="1" hangingPunct="1"/>
            <a:r>
              <a:rPr lang="en-US" dirty="0"/>
              <a:t>A. Place the infant on her back for naps and bedtime.</a:t>
            </a:r>
            <a:br>
              <a:rPr lang="en-US" dirty="0"/>
            </a:br>
            <a:r>
              <a:rPr lang="en-US" dirty="0"/>
              <a:t>B. Allow the infant to cry for 5 minutes before responding if she wakes during the night as she may fall back asleep.</a:t>
            </a:r>
            <a:br>
              <a:rPr lang="en-US" dirty="0"/>
            </a:br>
            <a:r>
              <a:rPr lang="en-US" dirty="0"/>
              <a:t>C. Talk to the infant frequently and make eye contact to encourage language development.</a:t>
            </a:r>
            <a:br>
              <a:rPr lang="en-US" dirty="0"/>
            </a:br>
            <a:r>
              <a:rPr lang="en-US" dirty="0"/>
              <a:t>D. Wait until at least 4 months to add infant cereals and strained fruits to the diet.</a:t>
            </a:r>
            <a:endParaRPr lang="en-US" dirty="0" smtClean="0"/>
          </a:p>
        </p:txBody>
      </p:sp>
      <p:sp>
        <p:nvSpPr>
          <p:cNvPr id="9" name="Text Placeholder 8"/>
          <p:cNvSpPr>
            <a:spLocks noGrp="1"/>
          </p:cNvSpPr>
          <p:nvPr>
            <p:ph type="body" sz="half" idx="2"/>
          </p:nvPr>
        </p:nvSpPr>
        <p:spPr>
          <a:xfrm>
            <a:off x="1169842" y="3805093"/>
            <a:ext cx="10828193" cy="2498725"/>
          </a:xfrm>
        </p:spPr>
        <p:txBody>
          <a:bodyPr>
            <a:noAutofit/>
          </a:bodyPr>
          <a:lstStyle/>
          <a:p>
            <a:r>
              <a:rPr dirty="0" smtClean="0">
                <a:solidFill>
                  <a:srgbClr val="0070C0"/>
                </a:solidFill>
              </a:rPr>
              <a:t>The answer is </a:t>
            </a:r>
            <a:r>
              <a:rPr lang="en-US" b="1" dirty="0" smtClean="0"/>
              <a:t>B.     </a:t>
            </a:r>
            <a:r>
              <a:rPr lang="en-US" b="1" dirty="0"/>
              <a:t>Allow the infant to cry for 5 minutes before responding if she wakes during the night as she may fall back asleep.</a:t>
            </a:r>
            <a:endParaRPr lang="en-US" dirty="0"/>
          </a:p>
          <a:p>
            <a:r>
              <a:rPr lang="en-US" dirty="0"/>
              <a:t>Infants under 6 months may not be able to sleep for long periods because their stomachs are too small to hold adequate nourishment to take them through the night. After 6 months, it may be helpful to let babies put themselves back to sleep after waking during the night, but not prior to 6 months. Infants should always be placed on their backs to sleep. Research has shown a dramatic decrease in sudden infant death syndrome (SIDS) with back sleeping. Eye contact and verbal engagement with infants are important to language development. The best diet for infants under 4 months of age is breast milk or infant formula.</a:t>
            </a:r>
          </a:p>
          <a:p>
            <a:pPr>
              <a:defRPr/>
            </a:pPr>
            <a:r>
              <a:rPr b="1" dirty="0" smtClean="0"/>
              <a:t>     </a:t>
            </a:r>
            <a:endParaRPr dirty="0">
              <a:solidFill>
                <a:srgbClr val="0070C0"/>
              </a:solidFill>
            </a:endParaRPr>
          </a:p>
        </p:txBody>
      </p:sp>
    </p:spTree>
    <p:extLst>
      <p:ext uri="{BB962C8B-B14F-4D97-AF65-F5344CB8AC3E}">
        <p14:creationId xmlns:p14="http://schemas.microsoft.com/office/powerpoint/2010/main" val="20396354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4. An older patient asks a nurse to recommend strategies to prevent constipation. Which of the following suggestions would be helpful? Note: More than one answer may be correct.</a:t>
            </a:r>
            <a:r>
              <a:rPr lang="en-US" b="1" dirty="0" smtClean="0"/>
              <a:t>  </a:t>
            </a:r>
            <a:endParaRPr lang="en-US" dirty="0" smtClean="0"/>
          </a:p>
        </p:txBody>
      </p:sp>
      <p:sp>
        <p:nvSpPr>
          <p:cNvPr id="36867" name="Text Placeholder 9"/>
          <p:cNvSpPr>
            <a:spLocks noGrp="1"/>
          </p:cNvSpPr>
          <p:nvPr>
            <p:ph type="body" sz="quarter" idx="13"/>
          </p:nvPr>
        </p:nvSpPr>
        <p:spPr>
          <a:xfrm>
            <a:off x="635000" y="1463675"/>
            <a:ext cx="9880600" cy="2049463"/>
          </a:xfrm>
        </p:spPr>
        <p:txBody>
          <a:bodyPr/>
          <a:lstStyle/>
          <a:p>
            <a:pPr eaLnBrk="1" hangingPunct="1"/>
            <a:r>
              <a:rPr lang="en-US" dirty="0"/>
              <a:t>A. Get moderate exercise for at least 30 minutes each day.</a:t>
            </a:r>
            <a:br>
              <a:rPr lang="en-US" dirty="0"/>
            </a:br>
            <a:r>
              <a:rPr lang="en-US" dirty="0"/>
              <a:t>B. Drink 6-8 glasses of water each day.</a:t>
            </a:r>
            <a:br>
              <a:rPr lang="en-US" dirty="0"/>
            </a:br>
            <a:r>
              <a:rPr lang="en-US" dirty="0"/>
              <a:t>C. Eat a diet high in fiber.</a:t>
            </a:r>
            <a:br>
              <a:rPr lang="en-US" dirty="0"/>
            </a:br>
            <a:r>
              <a:rPr lang="en-US" dirty="0"/>
              <a:t>D. Take a mild laxative if you don’t have a bowel movement every day.</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r>
              <a:rPr dirty="0" smtClean="0">
                <a:solidFill>
                  <a:srgbClr val="0070C0"/>
                </a:solidFill>
              </a:rPr>
              <a:t>The answer is </a:t>
            </a:r>
            <a:r>
              <a:rPr lang="en-US" b="1" dirty="0" smtClean="0"/>
              <a:t>A</a:t>
            </a:r>
            <a:r>
              <a:rPr lang="en-US" b="1" dirty="0"/>
              <a:t>, B, and C</a:t>
            </a:r>
            <a:endParaRPr lang="en-US" dirty="0"/>
          </a:p>
          <a:p>
            <a:r>
              <a:rPr lang="en-US" dirty="0"/>
              <a:t>A daily bowel movement is not necessary if the patient is comfortable and the bowels move regularly. Moderate exercise, such as walking, encourages bowel health, as does generous water intake. A diet high in fiber is also helpful. Laxatives should be used as a last resort and should not be taken regularly. Over time, laxatives can desensitize the bowel and worsen constipation.</a:t>
            </a:r>
          </a:p>
          <a:p>
            <a:pPr>
              <a:defRPr/>
            </a:pPr>
            <a:r>
              <a:rPr b="1" dirty="0" smtClean="0"/>
              <a:t>     </a:t>
            </a:r>
            <a:endParaRPr dirty="0">
              <a:solidFill>
                <a:srgbClr val="0070C0"/>
              </a:solidFill>
            </a:endParaRPr>
          </a:p>
        </p:txBody>
      </p:sp>
    </p:spTree>
    <p:extLst>
      <p:ext uri="{BB962C8B-B14F-4D97-AF65-F5344CB8AC3E}">
        <p14:creationId xmlns:p14="http://schemas.microsoft.com/office/powerpoint/2010/main" val="8048604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5. A child is admitted to the hospital with suspected rheumatic fever. Which of the following observations is NOT confirming of the diagnosis?</a:t>
            </a:r>
            <a:r>
              <a:rPr lang="en-US" b="1" dirty="0" smtClean="0"/>
              <a:t>  </a:t>
            </a:r>
            <a:endParaRPr lang="en-US" dirty="0" smtClean="0"/>
          </a:p>
        </p:txBody>
      </p:sp>
      <p:sp>
        <p:nvSpPr>
          <p:cNvPr id="36867" name="Text Placeholder 9"/>
          <p:cNvSpPr>
            <a:spLocks noGrp="1"/>
          </p:cNvSpPr>
          <p:nvPr>
            <p:ph type="body" sz="quarter" idx="13"/>
          </p:nvPr>
        </p:nvSpPr>
        <p:spPr>
          <a:xfrm>
            <a:off x="579582" y="1071995"/>
            <a:ext cx="9880600" cy="2049463"/>
          </a:xfrm>
        </p:spPr>
        <p:txBody>
          <a:bodyPr/>
          <a:lstStyle/>
          <a:p>
            <a:pPr eaLnBrk="1" hangingPunct="1"/>
            <a:r>
              <a:rPr lang="en-US" dirty="0"/>
              <a:t>A. A reddened rash visible over the trunk and extremities.</a:t>
            </a:r>
            <a:br>
              <a:rPr lang="en-US" dirty="0"/>
            </a:br>
            <a:r>
              <a:rPr lang="en-US" dirty="0"/>
              <a:t>B. A history of sore throat that was self-limited in the past month.</a:t>
            </a:r>
            <a:br>
              <a:rPr lang="en-US" dirty="0"/>
            </a:br>
            <a:r>
              <a:rPr lang="en-US" dirty="0"/>
              <a:t>C. A negative antistreptolysin O titer.</a:t>
            </a:r>
            <a:br>
              <a:rPr lang="en-US" dirty="0"/>
            </a:br>
            <a:r>
              <a:rPr lang="en-US" dirty="0"/>
              <a:t>D. An unexplained fever.</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r>
              <a:rPr dirty="0" smtClean="0">
                <a:solidFill>
                  <a:srgbClr val="0070C0"/>
                </a:solidFill>
              </a:rPr>
              <a:t>The answer is </a:t>
            </a:r>
            <a:r>
              <a:rPr lang="en-US" b="1" dirty="0" smtClean="0"/>
              <a:t>C.      </a:t>
            </a:r>
            <a:r>
              <a:rPr lang="en-US" b="1" dirty="0"/>
              <a:t>A negative antistreptolysin O titer.</a:t>
            </a:r>
            <a:endParaRPr lang="en-US" dirty="0"/>
          </a:p>
          <a:p>
            <a:r>
              <a:rPr lang="en-US" dirty="0"/>
              <a:t>Rheumatic fever is caused by an untreated group A B hemolytic Streptococcus infection in the previous 2-6 weeks, confirmed by a positive antistreptolysin O titer. Rheumatic fever is characterized by a red rash over the trunk and extremities as well as fever and other symptoms.</a:t>
            </a:r>
          </a:p>
          <a:p>
            <a:pPr>
              <a:defRPr/>
            </a:pPr>
            <a:r>
              <a:rPr b="1" dirty="0" smtClean="0"/>
              <a:t>     </a:t>
            </a:r>
            <a:endParaRPr dirty="0">
              <a:solidFill>
                <a:srgbClr val="0070C0"/>
              </a:solidFill>
            </a:endParaRPr>
          </a:p>
        </p:txBody>
      </p:sp>
    </p:spTree>
    <p:extLst>
      <p:ext uri="{BB962C8B-B14F-4D97-AF65-F5344CB8AC3E}">
        <p14:creationId xmlns:p14="http://schemas.microsoft.com/office/powerpoint/2010/main" val="35738012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6. A patient with a history of congestive heart failure arrives at the clinic complaining of dyspnea. Which of the following actions is the first the nurse should perform?</a:t>
            </a:r>
            <a:endParaRPr lang="en-US" dirty="0" smtClean="0"/>
          </a:p>
        </p:txBody>
      </p:sp>
      <p:sp>
        <p:nvSpPr>
          <p:cNvPr id="36867" name="Text Placeholder 9"/>
          <p:cNvSpPr>
            <a:spLocks noGrp="1"/>
          </p:cNvSpPr>
          <p:nvPr>
            <p:ph type="body" sz="quarter" idx="13"/>
          </p:nvPr>
        </p:nvSpPr>
        <p:spPr>
          <a:xfrm>
            <a:off x="565727" y="1224396"/>
            <a:ext cx="9880600" cy="2049463"/>
          </a:xfrm>
        </p:spPr>
        <p:txBody>
          <a:bodyPr/>
          <a:lstStyle/>
          <a:p>
            <a:pPr eaLnBrk="1" hangingPunct="1"/>
            <a:r>
              <a:rPr lang="en-US" dirty="0"/>
              <a:t>A. Ask the patient to lie down on the exam table.</a:t>
            </a:r>
            <a:br>
              <a:rPr lang="en-US" dirty="0"/>
            </a:br>
            <a:r>
              <a:rPr lang="en-US" dirty="0"/>
              <a:t>B. Draw blood for chemistry panel and arterial blood gas (ABG).</a:t>
            </a:r>
            <a:br>
              <a:rPr lang="en-US" dirty="0"/>
            </a:br>
            <a:r>
              <a:rPr lang="en-US" dirty="0"/>
              <a:t>C. Send the patient for a chest x-ray.</a:t>
            </a:r>
            <a:br>
              <a:rPr lang="en-US" dirty="0"/>
            </a:br>
            <a:r>
              <a:rPr lang="en-US" dirty="0"/>
              <a:t>D. Check blood pressure.</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r>
              <a:rPr dirty="0" smtClean="0">
                <a:solidFill>
                  <a:srgbClr val="0070C0"/>
                </a:solidFill>
              </a:rPr>
              <a:t>The answer is </a:t>
            </a:r>
            <a:r>
              <a:rPr lang="en-US" b="1" dirty="0" smtClean="0"/>
              <a:t>D.     </a:t>
            </a:r>
            <a:r>
              <a:rPr lang="en-US" b="1" dirty="0"/>
              <a:t>Check blood pressure.</a:t>
            </a:r>
            <a:endParaRPr lang="en-US" dirty="0"/>
          </a:p>
          <a:p>
            <a:r>
              <a:rPr lang="en-US" dirty="0"/>
              <a:t>A patient with congestive heart failure and dyspnea may have pulmonary edema, which can cause severe hypertension. Therefore, taking the patient’s blood pressure should be the first action. Lying flat on the exam table would likely worsen the dyspnea, and the patient may not tolerate it. Blood draws for chemistry and ABG will be required, but not prior to the blood pressure assessment.</a:t>
            </a:r>
          </a:p>
          <a:p>
            <a:pPr>
              <a:defRPr/>
            </a:pPr>
            <a:r>
              <a:rPr dirty="0" smtClean="0">
                <a:solidFill>
                  <a:srgbClr val="0070C0"/>
                </a:solidFill>
              </a:rPr>
              <a:t> </a:t>
            </a:r>
            <a:r>
              <a:rPr b="1" dirty="0" smtClean="0"/>
              <a:t>     </a:t>
            </a:r>
            <a:endParaRPr dirty="0">
              <a:solidFill>
                <a:srgbClr val="0070C0"/>
              </a:solidFill>
            </a:endParaRPr>
          </a:p>
        </p:txBody>
      </p:sp>
    </p:spTree>
    <p:extLst>
      <p:ext uri="{BB962C8B-B14F-4D97-AF65-F5344CB8AC3E}">
        <p14:creationId xmlns:p14="http://schemas.microsoft.com/office/powerpoint/2010/main" val="31483899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7. A clinic patient has recently been prescribed nitroglycerin for treatment of angina. He calls the nurse complaining of frequent headaches. Which of the following responses to the patient is correct?</a:t>
            </a:r>
            <a:endParaRPr lang="en-US" dirty="0" smtClean="0"/>
          </a:p>
        </p:txBody>
      </p:sp>
      <p:sp>
        <p:nvSpPr>
          <p:cNvPr id="36867" name="Text Placeholder 9"/>
          <p:cNvSpPr>
            <a:spLocks noGrp="1"/>
          </p:cNvSpPr>
          <p:nvPr>
            <p:ph type="body" sz="quarter" idx="13"/>
          </p:nvPr>
        </p:nvSpPr>
        <p:spPr>
          <a:xfrm>
            <a:off x="635000" y="2000250"/>
            <a:ext cx="9880600" cy="2049463"/>
          </a:xfrm>
        </p:spPr>
        <p:txBody>
          <a:bodyPr/>
          <a:lstStyle/>
          <a:p>
            <a:pPr eaLnBrk="1" hangingPunct="1"/>
            <a:r>
              <a:rPr lang="en-US" dirty="0"/>
              <a:t>A. “Stop taking the nitroglycerin and see if the headaches improve.”</a:t>
            </a:r>
            <a:br>
              <a:rPr lang="en-US" dirty="0"/>
            </a:br>
            <a:r>
              <a:rPr lang="en-US" dirty="0"/>
              <a:t>B. “Go to the emergency department to be checked because </a:t>
            </a:r>
            <a:r>
              <a:rPr lang="en-US" dirty="0">
                <a:hlinkClick r:id="rId2"/>
              </a:rPr>
              <a:t>nitroglycerin</a:t>
            </a:r>
            <a:r>
              <a:rPr lang="en-US" dirty="0"/>
              <a:t> can cause bleeding in the brain.”</a:t>
            </a:r>
            <a:br>
              <a:rPr lang="en-US" dirty="0"/>
            </a:br>
            <a:r>
              <a:rPr lang="en-US" dirty="0"/>
              <a:t>C. “Headaches are a frequent side effect of nitroglycerine because it causes vasodilation.”</a:t>
            </a:r>
            <a:br>
              <a:rPr lang="en-US" dirty="0"/>
            </a:br>
            <a:r>
              <a:rPr lang="en-US" dirty="0"/>
              <a:t>D. “The headaches are unlikely to be related to the nitroglycerin, so you should see your doctor for further investigation.”</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fontScale="85000" lnSpcReduction="20000"/>
          </a:bodyPr>
          <a:lstStyle/>
          <a:p>
            <a:r>
              <a:rPr sz="2400" dirty="0" smtClean="0">
                <a:solidFill>
                  <a:srgbClr val="0070C0"/>
                </a:solidFill>
              </a:rPr>
              <a:t>The answer is </a:t>
            </a:r>
            <a:r>
              <a:rPr lang="en-US" sz="2400" b="1" dirty="0" smtClean="0"/>
              <a:t>C.     </a:t>
            </a:r>
            <a:r>
              <a:rPr lang="en-US" sz="2400" b="1" dirty="0"/>
              <a:t>“Headaches are a frequent side effect of nitroglycerine because it causes vasodilation.”</a:t>
            </a:r>
            <a:endParaRPr lang="en-US" sz="2400" dirty="0"/>
          </a:p>
          <a:p>
            <a:r>
              <a:rPr lang="en-US" sz="2400" dirty="0"/>
              <a:t>Nitroglycerin is a potent vasodilator and often produces unwanted effects such as headache, dizziness, and hypotension. Patients should be counseled, and the dose titrated, to minimize these effects. In spite of the side effects, nitroglycerine is effective at reducing myocardial oxygen consumption and increasing blood flow. The patient should not stop the medication. Nitroglycerine does not cause bleeding in the brain.</a:t>
            </a:r>
          </a:p>
          <a:p>
            <a:pPr>
              <a:defRPr/>
            </a:pPr>
            <a:r>
              <a:rPr sz="2400" b="1" dirty="0" smtClean="0"/>
              <a:t>     </a:t>
            </a:r>
            <a:endParaRPr sz="2400" dirty="0">
              <a:solidFill>
                <a:srgbClr val="0070C0"/>
              </a:solidFill>
            </a:endParaRPr>
          </a:p>
        </p:txBody>
      </p:sp>
    </p:spTree>
    <p:extLst>
      <p:ext uri="{BB962C8B-B14F-4D97-AF65-F5344CB8AC3E}">
        <p14:creationId xmlns:p14="http://schemas.microsoft.com/office/powerpoint/2010/main" val="42049572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33795" y="303501"/>
            <a:ext cx="11499850" cy="1201737"/>
          </a:xfrm>
        </p:spPr>
        <p:txBody>
          <a:bodyPr>
            <a:noAutofit/>
          </a:bodyPr>
          <a:lstStyle/>
          <a:p>
            <a:r>
              <a:rPr lang="en-US" b="1" dirty="0"/>
              <a:t>8. A patient received surgery and chemotherapy for colon cancer, completing therapy 3 months previously, and she is now in remission. At a follow-up appointment, she complains of fatigue following activity and difficulty with concentration at her weekly bridge games. Which of the following explanations could account for her symptoms?</a:t>
            </a:r>
            <a:endParaRPr lang="en-US" dirty="0" smtClean="0"/>
          </a:p>
        </p:txBody>
      </p:sp>
      <p:sp>
        <p:nvSpPr>
          <p:cNvPr id="36867" name="Text Placeholder 9"/>
          <p:cNvSpPr>
            <a:spLocks noGrp="1"/>
          </p:cNvSpPr>
          <p:nvPr>
            <p:ph type="body" sz="quarter" idx="13"/>
          </p:nvPr>
        </p:nvSpPr>
        <p:spPr>
          <a:xfrm>
            <a:off x="621145" y="1196686"/>
            <a:ext cx="9880600" cy="2049463"/>
          </a:xfrm>
        </p:spPr>
        <p:txBody>
          <a:bodyPr/>
          <a:lstStyle/>
          <a:p>
            <a:pPr eaLnBrk="1" hangingPunct="1"/>
            <a:r>
              <a:rPr lang="en-US" dirty="0"/>
              <a:t>A. The symptoms may be the result of anemia caused by chemotherapy.</a:t>
            </a:r>
            <a:br>
              <a:rPr lang="en-US" dirty="0"/>
            </a:br>
            <a:r>
              <a:rPr lang="en-US" dirty="0"/>
              <a:t>B. The patient may be immunosuppressed.</a:t>
            </a:r>
            <a:br>
              <a:rPr lang="en-US" dirty="0"/>
            </a:br>
            <a:r>
              <a:rPr lang="en-US" dirty="0"/>
              <a:t>C. The patient may be depressed.</a:t>
            </a:r>
            <a:br>
              <a:rPr lang="en-US" dirty="0"/>
            </a:br>
            <a:r>
              <a:rPr lang="en-US" dirty="0"/>
              <a:t>D. The patient may be dehydrated.</a:t>
            </a:r>
            <a:endParaRPr lang="en-US" dirty="0" smtClean="0"/>
          </a:p>
        </p:txBody>
      </p:sp>
      <p:sp>
        <p:nvSpPr>
          <p:cNvPr id="9" name="Text Placeholder 8"/>
          <p:cNvSpPr>
            <a:spLocks noGrp="1"/>
          </p:cNvSpPr>
          <p:nvPr>
            <p:ph type="body" sz="half" idx="2"/>
          </p:nvPr>
        </p:nvSpPr>
        <p:spPr>
          <a:xfrm>
            <a:off x="1571625" y="4206875"/>
            <a:ext cx="10453688" cy="2498725"/>
          </a:xfrm>
        </p:spPr>
        <p:txBody>
          <a:bodyPr>
            <a:noAutofit/>
          </a:bodyPr>
          <a:lstStyle/>
          <a:p>
            <a:r>
              <a:rPr dirty="0" smtClean="0">
                <a:solidFill>
                  <a:srgbClr val="0070C0"/>
                </a:solidFill>
              </a:rPr>
              <a:t>The answer is</a:t>
            </a:r>
            <a:r>
              <a:rPr lang="en-US" b="1" dirty="0"/>
              <a:t> A</a:t>
            </a:r>
            <a:r>
              <a:rPr lang="en-US" b="1" dirty="0" smtClean="0"/>
              <a:t>.     </a:t>
            </a:r>
            <a:r>
              <a:rPr lang="en-US" b="1" dirty="0"/>
              <a:t>The symptoms may be the result of anemia caused by chemotherapy.</a:t>
            </a:r>
            <a:endParaRPr lang="en-US" dirty="0"/>
          </a:p>
          <a:p>
            <a:r>
              <a:rPr lang="en-US" dirty="0"/>
              <a:t>Three months after surgery and chemotherapy the patient is likely to be feeling the after-effects, which often includes anemia because of bone-marrow suppression. There is no evidence that the patient is immunosuppressed, and fatigue is not a typical symptom of immunosuppression. The information given does not indicate that depression or dehydration is a cause of her symptoms.</a:t>
            </a:r>
          </a:p>
          <a:p>
            <a:pPr>
              <a:defRPr/>
            </a:pPr>
            <a:r>
              <a:rPr b="1" dirty="0" smtClean="0"/>
              <a:t>     </a:t>
            </a:r>
            <a:endParaRPr dirty="0">
              <a:solidFill>
                <a:srgbClr val="0070C0"/>
              </a:solidFill>
            </a:endParaRPr>
          </a:p>
        </p:txBody>
      </p:sp>
    </p:spTree>
    <p:extLst>
      <p:ext uri="{BB962C8B-B14F-4D97-AF65-F5344CB8AC3E}">
        <p14:creationId xmlns:p14="http://schemas.microsoft.com/office/powerpoint/2010/main" val="27300243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1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ustom 1">
      <a:majorFont>
        <a:latin typeface="Palatino Linotype"/>
        <a:ea typeface=""/>
        <a:cs typeface=""/>
      </a:majorFont>
      <a:minorFont>
        <a:latin typeface="Palatino Linotype"/>
        <a:ea typeface=""/>
        <a:cs typeface=""/>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73</TotalTime>
  <Words>2123</Words>
  <Application>Microsoft Office PowerPoint</Application>
  <PresentationFormat>Widescreen</PresentationFormat>
  <Paragraphs>117</Paragraphs>
  <Slides>30</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30</vt:i4>
      </vt:variant>
    </vt:vector>
  </HeadingPairs>
  <TitlesOfParts>
    <vt:vector size="38" baseType="lpstr">
      <vt:lpstr>Arial</vt:lpstr>
      <vt:lpstr>Century Gothic</vt:lpstr>
      <vt:lpstr>Palatino Linotype</vt:lpstr>
      <vt:lpstr>Trebuchet MS</vt:lpstr>
      <vt:lpstr>Wingdings 3</vt:lpstr>
      <vt:lpstr>Wisp</vt:lpstr>
      <vt:lpstr>Facet</vt:lpstr>
      <vt:lpstr>1_Wisp</vt:lpstr>
      <vt:lpstr>MCQ for Nursing Students 5 </vt:lpstr>
      <vt:lpstr>1. A mother complains to the clinic nurse that her 2 ½-year-old son is not yet toilet trained. She is particularly concerned that, although he reliably uses the potty seat for bowel movements, he isn’t able to hold his urine for long periods. Which of the following statements by the nurse is correct?   </vt:lpstr>
      <vt:lpstr>2. The mother of a 14-month-old child reports to the nurse that her child will not fall asleep at night without a bottle of milk in the crib and often wakes during the night asking for another. Which of the following instructions by the nurse is correct?   </vt:lpstr>
      <vt:lpstr>3. Which of the following actions is NOT appropriate in the care of a 2-month-old infant?    </vt:lpstr>
      <vt:lpstr>4. An older patient asks a nurse to recommend strategies to prevent constipation. Which of the following suggestions would be helpful? Note: More than one answer may be correct.  </vt:lpstr>
      <vt:lpstr>5. A child is admitted to the hospital with suspected rheumatic fever. Which of the following observations is NOT confirming of the diagnosis?  </vt:lpstr>
      <vt:lpstr>6. A patient with a history of congestive heart failure arrives at the clinic complaining of dyspnea. Which of the following actions is the first the nurse should perform?</vt:lpstr>
      <vt:lpstr>7. A clinic patient has recently been prescribed nitroglycerin for treatment of angina. He calls the nurse complaining of frequent headaches. Which of the following responses to the patient is correct?</vt:lpstr>
      <vt:lpstr>8. A patient received surgery and chemotherapy for colon cancer, completing therapy 3 months previously, and she is now in remission. At a follow-up appointment, she complains of fatigue following activity and difficulty with concentration at her weekly bridge games. Which of the following explanations could account for her symptoms?</vt:lpstr>
      <vt:lpstr>9. A clinic patient has a hemoglobin concentration of 10.8 g/dL and reports sticking to a strict vegetarian diet. Which of the follow nutritional advice is appropriate?</vt:lpstr>
      <vt:lpstr>10. A hospitalized patient is receiving packed red blood cells (PRBCs) for treatment of severe anemia. Which of the following is the most accurate statement?</vt:lpstr>
      <vt:lpstr>11. Emergency department triage is an important nursing function. A nurse working the evening shift is presented with four patients at the same time. Which of the following patients should be assigned the highest priority?</vt:lpstr>
      <vt:lpstr>12. A patient is admitted to the hospital with a calcium level of 6.0 mg/dL. Which of the following symptoms would you NOT expect to see in this patient?</vt:lpstr>
      <vt:lpstr>13. A nurse cares for a patient who has a nasogastric tube attached to low suction because of a suspected bowel obstruction. Which of the following arterial blood gas results might be expected in this patient?</vt:lpstr>
      <vt:lpstr>14. A patient is admitted to the hospital for routine elective surgery. Included in the list of current medications is Coumadin (warfarin) at a high dose. Concerned about the possible effects of the drug, particularly in a patient scheduled for surgery, the nurse anticipates which of the following actions?</vt:lpstr>
      <vt:lpstr>15. The follow lab results are received for a patient. Which of the following results are abnormal? Note: More than one answer may be correct.</vt:lpstr>
      <vt:lpstr>16. A nurse is assigned to the pediatric rheumatology clinic and is assessing a child who has just been diagnosed with juvenile idiopathic arthritis. Which of the following statements about the disease is most accurate?</vt:lpstr>
      <vt:lpstr>17. A child is admitted to the hospital several days after stepping on a sharp object that punctured her athletic shoe and entered the flesh of her foot. The physician is concerned about osteomyelitis and has ordered parenteral antibiotics. Which of the following actions is done immediately before the antibiotic is started?</vt:lpstr>
      <vt:lpstr>18. A two-year-old child has sustained an injury to the leg and refuses to walk. The nurse in the emergency department documents swelling of the lower affected leg. Which of the following does the nurse suspect is the cause of the child’s symptoms?</vt:lpstr>
      <vt:lpstr>19. A toddler has recently been diagnosed with cerebral palsy. Which of the following information should the nurse provide to the parents? Note: More than one answer may be correct.</vt:lpstr>
      <vt:lpstr>20. A child has recently been diagnosed with Duchenne’s muscular dystrophy. The parents are receiving genetic counseling prior to planning another pregnancy. Which of the following statements includes the most accurate information?</vt:lpstr>
      <vt:lpstr>which of the       </vt:lpstr>
      <vt:lpstr>which of the       </vt:lpstr>
      <vt:lpstr>which of the       </vt:lpstr>
      <vt:lpstr>which of the       </vt:lpstr>
      <vt:lpstr>which of the       </vt:lpstr>
      <vt:lpstr>which of the       </vt:lpstr>
      <vt:lpstr>which of the       </vt:lpstr>
      <vt:lpstr>which of the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Kasiviswanathan</dc:creator>
  <cp:lastModifiedBy>Kasiviswanathan</cp:lastModifiedBy>
  <cp:revision>12</cp:revision>
  <dcterms:created xsi:type="dcterms:W3CDTF">2016-10-07T17:50:10Z</dcterms:created>
  <dcterms:modified xsi:type="dcterms:W3CDTF">2016-10-07T19:25:05Z</dcterms:modified>
</cp:coreProperties>
</file>